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2"/>
  </p:notesMasterIdLst>
  <p:sldIdLst>
    <p:sldId id="291" r:id="rId2"/>
    <p:sldId id="256" r:id="rId3"/>
    <p:sldId id="292" r:id="rId4"/>
    <p:sldId id="257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258" r:id="rId21"/>
    <p:sldId id="308" r:id="rId22"/>
    <p:sldId id="25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261" r:id="rId37"/>
    <p:sldId id="322" r:id="rId38"/>
    <p:sldId id="323" r:id="rId39"/>
    <p:sldId id="260" r:id="rId40"/>
    <p:sldId id="324" r:id="rId41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3"/>
    </p:embeddedFont>
    <p:embeddedFont>
      <p:font typeface="Albert Sans" panose="020B0604020202020204" charset="0"/>
      <p:regular r:id="rId44"/>
      <p:bold r:id="rId45"/>
      <p:italic r:id="rId46"/>
      <p:boldItalic r:id="rId47"/>
    </p:embeddedFont>
    <p:embeddedFont>
      <p:font typeface="Arial Black" panose="020B0A04020102020204" pitchFamily="34" charset="0"/>
      <p:bold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Nunito Light" pitchFamily="2" charset="-52"/>
      <p:regular r:id="rId53"/>
      <p:italic r:id="rId54"/>
    </p:embeddedFont>
    <p:embeddedFont>
      <p:font typeface="Syne" panose="020B0604020202020204" charset="0"/>
      <p:regular r:id="rId55"/>
      <p:bold r:id="rId56"/>
    </p:embeddedFont>
    <p:embeddedFont>
      <p:font typeface="Syne Medium" panose="020B0604020202020204" charset="0"/>
      <p:regular r:id="rId57"/>
      <p:bold r:id="rId58"/>
    </p:embeddedFont>
    <p:embeddedFont>
      <p:font typeface="Syne SemiBold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DDBBB-0E30-46CC-8B63-1809DD2FCF4F}">
  <a:tblStyle styleId="{5D8DDBBB-0E30-46CC-8B63-1809DD2FC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FA68D4-2C8A-4307-BE2D-FBBC4B30FC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lbuzz/Kursovay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sovaya-sigma.vercel.app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106071-DA0A-357C-316A-43AA6152EEA0}"/>
              </a:ext>
            </a:extLst>
          </p:cNvPr>
          <p:cNvSpPr txBox="1"/>
          <p:nvPr/>
        </p:nvSpPr>
        <p:spPr>
          <a:xfrm>
            <a:off x="1414130" y="732265"/>
            <a:ext cx="605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АГУНП</a:t>
            </a:r>
            <a:b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Аливердиев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Шалбуз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Факультет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Информационные технологии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Группа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680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.22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Предмет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«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Веб-системы и технологии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»</a:t>
            </a:r>
            <a:endParaRPr lang="en-US" sz="1800" b="1" dirty="0">
              <a:solidFill>
                <a:schemeClr val="tx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az-Latn-AZ" sz="1800" dirty="0">
                <a:solidFill>
                  <a:schemeClr val="accent2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Курсовая работа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Тема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Разработка онлайн информационной системы для продуктовых магазинов</a:t>
            </a:r>
            <a:endParaRPr lang="ru-R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D8E46-7432-30EC-CDE4-F9ECFC52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3111246"/>
            <a:ext cx="2068033" cy="185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3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C20F-69DF-7E4E-570D-03730B22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EDEC9-86D8-5A7E-D71F-C75C859D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3"/>
            <a:ext cx="7704000" cy="3701806"/>
          </a:xfrm>
        </p:spPr>
        <p:txBody>
          <a:bodyPr/>
          <a:lstStyle/>
          <a:p>
            <a:pPr marL="152400" indent="0">
              <a:buNone/>
            </a:pPr>
            <a:r>
              <a:rPr lang="ru-RU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Каскадные таблицы стилей (CSS, </a:t>
            </a:r>
            <a:r>
              <a:rPr lang="ru-RU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Cascading</a:t>
            </a:r>
            <a:r>
              <a:rPr lang="ru-RU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Style </a:t>
            </a:r>
            <a:r>
              <a:rPr lang="ru-RU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Sheets</a:t>
            </a:r>
            <a:r>
              <a:rPr lang="ru-RU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) представляют собой стандартный механизм, позволяющий описывать визуальное оформление элементов HTML‑страницы. С помощью CSS задаются параметры шрифта, цветовая гамма, расположение блоков и другие свойства, влияющие на восприятие документа.</a:t>
            </a:r>
          </a:p>
          <a:p>
            <a:pPr marL="152400" indent="0">
              <a:buNone/>
            </a:pPr>
            <a:endParaRPr lang="ru-RU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Правила CSS могут подключаться к странице несколькими способами:</a:t>
            </a: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1. Встроенные стили — атрибут </a:t>
            </a:r>
            <a:r>
              <a:rPr lang="ru-RU" dirty="0" err="1">
                <a:latin typeface="Consolas" panose="020B0609020204030204" pitchFamily="49" charset="0"/>
              </a:rPr>
              <a:t>style</a:t>
            </a:r>
            <a:r>
              <a:rPr lang="ru-RU" dirty="0">
                <a:latin typeface="Consolas" panose="020B0609020204030204" pitchFamily="49" charset="0"/>
              </a:rPr>
              <a:t> непосредственно в теге HTML.</a:t>
            </a: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2. Внутренние стили — блок &lt;</a:t>
            </a:r>
            <a:r>
              <a:rPr lang="ru-RU" dirty="0" err="1">
                <a:latin typeface="Consolas" panose="020B0609020204030204" pitchFamily="49" charset="0"/>
              </a:rPr>
              <a:t>style</a:t>
            </a:r>
            <a:r>
              <a:rPr lang="ru-RU" dirty="0">
                <a:latin typeface="Consolas" panose="020B0609020204030204" pitchFamily="49" charset="0"/>
              </a:rPr>
              <a:t>&gt;…&lt;/</a:t>
            </a:r>
            <a:r>
              <a:rPr lang="ru-RU" dirty="0" err="1">
                <a:latin typeface="Consolas" panose="020B0609020204030204" pitchFamily="49" charset="0"/>
              </a:rPr>
              <a:t>style</a:t>
            </a:r>
            <a:r>
              <a:rPr lang="ru-RU" dirty="0">
                <a:latin typeface="Consolas" panose="020B0609020204030204" pitchFamily="49" charset="0"/>
              </a:rPr>
              <a:t>&gt; внутри секции &lt;</a:t>
            </a:r>
            <a:r>
              <a:rPr lang="ru-RU" dirty="0" err="1">
                <a:latin typeface="Consolas" panose="020B0609020204030204" pitchFamily="49" charset="0"/>
              </a:rPr>
              <a:t>head</a:t>
            </a:r>
            <a:r>
              <a:rPr lang="ru-RU" dirty="0">
                <a:latin typeface="Consolas" panose="020B0609020204030204" pitchFamily="49" charset="0"/>
              </a:rPr>
              <a:t>&gt; документа.</a:t>
            </a: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3. Внешние таблицы стилей — отдельный .</a:t>
            </a:r>
            <a:r>
              <a:rPr lang="ru-RU" dirty="0" err="1">
                <a:latin typeface="Consolas" panose="020B0609020204030204" pitchFamily="49" charset="0"/>
              </a:rPr>
              <a:t>css</a:t>
            </a:r>
            <a:r>
              <a:rPr lang="ru-RU" dirty="0">
                <a:latin typeface="Consolas" panose="020B0609020204030204" pitchFamily="49" charset="0"/>
              </a:rPr>
              <a:t> файл, подключаемый через &lt;</a:t>
            </a:r>
            <a:r>
              <a:rPr lang="ru-RU" dirty="0" err="1">
                <a:latin typeface="Consolas" panose="020B0609020204030204" pitchFamily="49" charset="0"/>
              </a:rPr>
              <a:t>link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rel</a:t>
            </a:r>
            <a:r>
              <a:rPr lang="ru-RU" dirty="0">
                <a:latin typeface="Consolas" panose="020B0609020204030204" pitchFamily="49" charset="0"/>
              </a:rPr>
              <a:t>="</a:t>
            </a:r>
            <a:r>
              <a:rPr lang="ru-RU" dirty="0" err="1">
                <a:latin typeface="Consolas" panose="020B0609020204030204" pitchFamily="49" charset="0"/>
              </a:rPr>
              <a:t>stylesheet</a:t>
            </a:r>
            <a:r>
              <a:rPr lang="ru-RU" dirty="0">
                <a:latin typeface="Consolas" panose="020B0609020204030204" pitchFamily="49" charset="0"/>
              </a:rPr>
              <a:t>" </a:t>
            </a:r>
            <a:r>
              <a:rPr lang="ru-RU" dirty="0" err="1">
                <a:latin typeface="Consolas" panose="020B0609020204030204" pitchFamily="49" charset="0"/>
              </a:rPr>
              <a:t>href</a:t>
            </a:r>
            <a:r>
              <a:rPr lang="ru-RU" dirty="0">
                <a:latin typeface="Consolas" panose="020B0609020204030204" pitchFamily="49" charset="0"/>
              </a:rPr>
              <a:t>="styles.css"&gt;.</a:t>
            </a:r>
          </a:p>
          <a:p>
            <a:pPr indent="457200"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&lt;style type=«text/</a:t>
            </a:r>
            <a:r>
              <a:rPr lang="en-US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css</a:t>
            </a: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»&gt;</a:t>
            </a:r>
          </a:p>
          <a:p>
            <a:pPr indent="457200"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body {</a:t>
            </a:r>
          </a:p>
          <a:p>
            <a:pPr indent="457200">
              <a:lnSpc>
                <a:spcPct val="150000"/>
              </a:lnSpc>
              <a:buNone/>
            </a:pPr>
            <a:r>
              <a:rPr lang="en-US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color:black</a:t>
            </a: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;</a:t>
            </a:r>
          </a:p>
          <a:p>
            <a:pPr indent="457200"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}</a:t>
            </a:r>
          </a:p>
          <a:p>
            <a:pPr indent="457200">
              <a:lnSpc>
                <a:spcPct val="150000"/>
              </a:lnSpc>
              <a:buNone/>
            </a:pPr>
            <a:r>
              <a:rPr lang="en-US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&lt;/style&gt;</a:t>
            </a:r>
          </a:p>
          <a:p>
            <a:pPr marL="1524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6931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67F6F-FC85-1317-52EE-0567052E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7510F-F80F-F446-672D-1966F500C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Таблица стилей представляет собой совокупность правил, каждое из которых состоит из одного или нескольких селекторов и блока деклараций в фигурных скобках. Внутри такого блока указываются пары «свойство: значение», отделённые точкой с запятой:</a:t>
            </a:r>
          </a:p>
          <a:p>
            <a:pPr marL="609600" lvl="1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селектор, селектор {</a:t>
            </a:r>
          </a:p>
          <a:p>
            <a:pPr marL="609600" lvl="1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свойство1: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свойство2: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свойство3: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}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Из отдельного файла .</a:t>
            </a:r>
            <a:r>
              <a:rPr lang="ru-RU" sz="1400" dirty="0" err="1">
                <a:latin typeface="Consolas" panose="020B0609020204030204" pitchFamily="49" charset="0"/>
              </a:rPr>
              <a:t>css</a:t>
            </a:r>
            <a:r>
              <a:rPr lang="ru-RU" sz="1400" dirty="0">
                <a:latin typeface="Consolas" panose="020B0609020204030204" pitchFamily="49" charset="0"/>
              </a:rPr>
              <a:t>, в котором описывается таблица стиля, на этот файл делается ссылка внутри страницы: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link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rel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stylesheet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css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href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=«style.css» /&gt;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92694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98459-D4D4-28F0-74F9-80FFB2FD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EFAC2-EA3D-A368-E000-5B970F839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ru-RU" sz="1400" dirty="0">
                <a:latin typeface="Consolas" panose="020B0609020204030204" pitchFamily="49" charset="0"/>
              </a:rPr>
              <a:t>До появления CSS оформление веб страниц прописывалось прямо в теле HTML-документа, что затрудняло поддержку и масштабирование. Разделение контента (HTML) и внешнего вида (CSS) позволило: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ru-RU" sz="1400" dirty="0">
                <a:latin typeface="Consolas" panose="020B0609020204030204" pitchFamily="49" charset="0"/>
              </a:rPr>
              <a:t>• </a:t>
            </a:r>
            <a:r>
              <a:rPr lang="ru-RU" sz="1400" i="1" dirty="0">
                <a:latin typeface="Consolas" panose="020B0609020204030204" pitchFamily="49" charset="0"/>
              </a:rPr>
              <a:t>многократно </a:t>
            </a:r>
            <a:r>
              <a:rPr lang="ru-RU" sz="1400" i="1" dirty="0" err="1">
                <a:latin typeface="Consolas" panose="020B0609020204030204" pitchFamily="49" charset="0"/>
              </a:rPr>
              <a:t>переиспользовать</a:t>
            </a:r>
            <a:r>
              <a:rPr lang="ru-RU" sz="1400" i="1" dirty="0">
                <a:latin typeface="Consolas" panose="020B0609020204030204" pitchFamily="49" charset="0"/>
              </a:rPr>
              <a:t> один и тот же файл стилей в разных документах;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ru-RU" sz="1400" dirty="0">
                <a:latin typeface="Consolas" panose="020B0609020204030204" pitchFamily="49" charset="0"/>
              </a:rPr>
              <a:t>• </a:t>
            </a:r>
            <a:r>
              <a:rPr lang="ru-RU" sz="1400" i="1" dirty="0">
                <a:latin typeface="Consolas" panose="020B0609020204030204" pitchFamily="49" charset="0"/>
              </a:rPr>
              <a:t>быстро менять дизайн сразу на всём сайте, редактируя лишь один CSS файл;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ru-RU" sz="1400" i="1" dirty="0">
                <a:latin typeface="Consolas" panose="020B0609020204030204" pitchFamily="49" charset="0"/>
              </a:rPr>
              <a:t>• адаптировать отображение под различные устройства и носители (экран, печать, голосовой вывод) с помощью медиа выражений;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ru-RU" sz="1400" i="1" dirty="0">
                <a:latin typeface="Consolas" panose="020B0609020204030204" pitchFamily="49" charset="0"/>
              </a:rPr>
              <a:t>• сократить объём HTML-кода и ускорить загрузку страниц — браузер кеширует подключённый CSS и не загружает его заново при переходе между страницами.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4681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C411-927C-4944-FD51-BD53B574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JavaScript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6EFA3-3F59-8939-FFA7-2C91EF29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Хотя JavaScript не входит в число официальных стандартов W3C, он неотделим от концепции DHTML. Этот </a:t>
            </a:r>
            <a:r>
              <a:rPr lang="ru-RU" sz="1400" dirty="0" err="1">
                <a:latin typeface="Consolas" panose="020B0609020204030204" pitchFamily="49" charset="0"/>
              </a:rPr>
              <a:t>объектно</a:t>
            </a:r>
            <a:r>
              <a:rPr lang="ru-RU" sz="1400" dirty="0">
                <a:latin typeface="Consolas" panose="020B0609020204030204" pitchFamily="49" charset="0"/>
              </a:rPr>
              <a:t> ориентированный встроенный скриптовый язык позволяет работать с элементами страницы через DOM и широко применяется для создания интерактивных веб приложений. 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 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По соображениям безопасности JavaScript не имеет прямого доступа к файловой системе, потокам ввода вывода или сетевым интерфейсам, а также не может обращаться к содержимому других страниц. Встраивается он через тег </a:t>
            </a:r>
            <a:r>
              <a:rPr lang="ru-RU" sz="1400" dirty="0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ru-RU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script</a:t>
            </a:r>
            <a:r>
              <a:rPr lang="ru-RU" sz="1400" dirty="0">
                <a:solidFill>
                  <a:schemeClr val="tx2"/>
                </a:solidFill>
                <a:latin typeface="Consolas" panose="020B0609020204030204" pitchFamily="49" charset="0"/>
              </a:rPr>
              <a:t>&gt; </a:t>
            </a:r>
            <a:r>
              <a:rPr lang="ru-RU" sz="1400" dirty="0">
                <a:latin typeface="Consolas" panose="020B0609020204030204" pitchFamily="49" charset="0"/>
              </a:rPr>
              <a:t>— например,</a:t>
            </a: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 &lt;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="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javascript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"&gt;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alert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('Hello, World!');&lt;/</a:t>
            </a:r>
            <a:r>
              <a:rPr lang="ru-RU" sz="1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&gt;</a:t>
            </a:r>
          </a:p>
          <a:p>
            <a:pPr marL="152400" indent="0">
              <a:buNone/>
            </a:pPr>
            <a:endParaRPr lang="ru-RU" sz="14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 — или подключается из внешнего файла: </a:t>
            </a:r>
            <a:r>
              <a:rPr lang="ru-RU" sz="1400" dirty="0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</a:rPr>
              <a:t>script type="text/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javascript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</a:rPr>
              <a:t>="script.js"&gt;&lt;/script&gt;. </a:t>
            </a:r>
            <a:endParaRPr lang="ru-RU" sz="14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90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B496D-1978-71DC-BDB2-2CC92031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Bootstrap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F92B-068D-EC9B-13BA-8AB5CF11B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b="1" dirty="0" err="1">
                <a:latin typeface="Consolas" panose="020B0609020204030204" pitchFamily="49" charset="0"/>
              </a:rPr>
              <a:t>Bootstrap</a:t>
            </a:r>
            <a:r>
              <a:rPr lang="ru-RU" sz="1400" dirty="0">
                <a:latin typeface="Consolas" panose="020B0609020204030204" pitchFamily="49" charset="0"/>
              </a:rPr>
              <a:t> — это бесплатный и открытый фреймворк на основе HTML, CSS и JavaScript, призванный ускорить создание адаптивных веб страниц и приложений. Он предоставляет готовые шаблоны оформления для типографики, кнопок, форм, навигации и прочих элементов интерфейса, позволяя фокусироваться на логике, а не на стилизации “с нуля”.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Что входит в комплект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1. Сеточные классы для построения гибкой адаптивной сетки, автоматически подстраивающейся под ширину экрана.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2. Утилитные классы для быстрых поправок: управление отступами, выравниванием, видимостью, фоновыми цветами и т. д.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3. Стилизация контента — набор готовых решений для текста, изображений, таблиц, блоков кода и других элементов.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43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E86B9-8C71-608C-F8EC-F0080E2A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Bootstrap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C7CF8F-09D4-1939-DD5F-613D3337F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b="1" dirty="0">
                <a:latin typeface="Consolas" panose="020B0609020204030204" pitchFamily="49" charset="0"/>
              </a:rPr>
              <a:t>Способы подключения </a:t>
            </a:r>
            <a:r>
              <a:rPr lang="ru-RU" sz="1400" b="1" dirty="0" err="1">
                <a:latin typeface="Consolas" panose="020B0609020204030204" pitchFamily="49" charset="0"/>
              </a:rPr>
              <a:t>Bootstrap</a:t>
            </a:r>
            <a:endParaRPr lang="ru-RU" sz="1400" b="1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1. CDN: вставить ссылки на готовые CSS и JS-файлы из публичной сети доставки контента.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2. Локальная компиляция: скачать уже скомпилированные .</a:t>
            </a:r>
            <a:r>
              <a:rPr lang="ru-RU" sz="1400" dirty="0" err="1">
                <a:latin typeface="Consolas" panose="020B0609020204030204" pitchFamily="49" charset="0"/>
              </a:rPr>
              <a:t>css</a:t>
            </a:r>
            <a:r>
              <a:rPr lang="ru-RU" sz="1400" dirty="0">
                <a:latin typeface="Consolas" panose="020B0609020204030204" pitchFamily="49" charset="0"/>
              </a:rPr>
              <a:t> и .</a:t>
            </a:r>
            <a:r>
              <a:rPr lang="ru-RU" sz="1400" dirty="0" err="1">
                <a:latin typeface="Consolas" panose="020B0609020204030204" pitchFamily="49" charset="0"/>
              </a:rPr>
              <a:t>js</a:t>
            </a:r>
            <a:r>
              <a:rPr lang="ru-RU" sz="1400" dirty="0">
                <a:latin typeface="Consolas" panose="020B0609020204030204" pitchFamily="49" charset="0"/>
              </a:rPr>
              <a:t> и подключить их в проект.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3. Исходники: загрузить сырьевые .</a:t>
            </a:r>
            <a:r>
              <a:rPr lang="ru-RU" sz="1400" dirty="0" err="1">
                <a:latin typeface="Consolas" panose="020B0609020204030204" pitchFamily="49" charset="0"/>
              </a:rPr>
              <a:t>scss</a:t>
            </a:r>
            <a:r>
              <a:rPr lang="ru-RU" sz="1400" dirty="0">
                <a:latin typeface="Consolas" panose="020B0609020204030204" pitchFamily="49" charset="0"/>
              </a:rPr>
              <a:t> и .</a:t>
            </a:r>
            <a:r>
              <a:rPr lang="ru-RU" sz="1400" dirty="0" err="1">
                <a:latin typeface="Consolas" panose="020B0609020204030204" pitchFamily="49" charset="0"/>
              </a:rPr>
              <a:t>js</a:t>
            </a:r>
            <a:r>
              <a:rPr lang="ru-RU" sz="1400" dirty="0">
                <a:latin typeface="Consolas" panose="020B0609020204030204" pitchFamily="49" charset="0"/>
              </a:rPr>
              <a:t>, настроить сборку через препроцессор CSS и </a:t>
            </a:r>
            <a:r>
              <a:rPr lang="ru-RU" sz="1400" dirty="0" err="1">
                <a:latin typeface="Consolas" panose="020B0609020204030204" pitchFamily="49" charset="0"/>
              </a:rPr>
              <a:t>автопрефиксер</a:t>
            </a:r>
            <a:r>
              <a:rPr lang="ru-RU" sz="1400" dirty="0"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4. Менеджеры пакетов: установить через </a:t>
            </a:r>
            <a:r>
              <a:rPr lang="ru-RU" sz="1400" dirty="0" err="1">
                <a:latin typeface="Consolas" panose="020B0609020204030204" pitchFamily="49" charset="0"/>
              </a:rPr>
              <a:t>npm</a:t>
            </a:r>
            <a:r>
              <a:rPr lang="ru-RU" sz="1400" dirty="0">
                <a:latin typeface="Consolas" panose="020B0609020204030204" pitchFamily="49" charset="0"/>
              </a:rPr>
              <a:t>, </a:t>
            </a:r>
            <a:r>
              <a:rPr lang="ru-RU" sz="1400" dirty="0" err="1">
                <a:latin typeface="Consolas" panose="020B0609020204030204" pitchFamily="49" charset="0"/>
              </a:rPr>
              <a:t>Yarn</a:t>
            </a:r>
            <a:r>
              <a:rPr lang="ru-RU" sz="1400" dirty="0">
                <a:latin typeface="Consolas" panose="020B0609020204030204" pitchFamily="49" charset="0"/>
              </a:rPr>
              <a:t>, </a:t>
            </a:r>
            <a:r>
              <a:rPr lang="ru-RU" sz="1400" dirty="0" err="1">
                <a:latin typeface="Consolas" panose="020B0609020204030204" pitchFamily="49" charset="0"/>
              </a:rPr>
              <a:t>NuGet</a:t>
            </a:r>
            <a:r>
              <a:rPr lang="ru-RU" sz="1400" dirty="0">
                <a:latin typeface="Consolas" panose="020B0609020204030204" pitchFamily="49" charset="0"/>
              </a:rPr>
              <a:t>, </a:t>
            </a:r>
            <a:r>
              <a:rPr lang="ru-RU" sz="1400" dirty="0" err="1">
                <a:latin typeface="Consolas" panose="020B0609020204030204" pitchFamily="49" charset="0"/>
              </a:rPr>
              <a:t>Composer</a:t>
            </a:r>
            <a:r>
              <a:rPr lang="ru-RU" sz="1400" dirty="0">
                <a:latin typeface="Consolas" panose="020B0609020204030204" pitchFamily="49" charset="0"/>
              </a:rPr>
              <a:t> или </a:t>
            </a:r>
            <a:r>
              <a:rPr lang="ru-RU" sz="1400" dirty="0" err="1">
                <a:latin typeface="Consolas" panose="020B0609020204030204" pitchFamily="49" charset="0"/>
              </a:rPr>
              <a:t>RubyGems</a:t>
            </a:r>
            <a:r>
              <a:rPr lang="ru-RU" sz="1400" dirty="0">
                <a:latin typeface="Consolas" panose="020B0609020204030204" pitchFamily="49" charset="0"/>
              </a:rPr>
              <a:t> для более гибкого управления зависимостями.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Используя </a:t>
            </a:r>
            <a:r>
              <a:rPr lang="ru-RU" sz="1400" dirty="0" err="1">
                <a:latin typeface="Consolas" panose="020B0609020204030204" pitchFamily="49" charset="0"/>
              </a:rPr>
              <a:t>Bootstrap</a:t>
            </a:r>
            <a:r>
              <a:rPr lang="ru-RU" sz="1400" dirty="0">
                <a:latin typeface="Consolas" panose="020B0609020204030204" pitchFamily="49" charset="0"/>
              </a:rPr>
              <a:t>, вы получаете полную экосистему готовых элементов, ускоряющих разработку и обеспечивающих единый стиль на всём сайте.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Пример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использования</a:t>
            </a:r>
            <a:r>
              <a:rPr lang="en-US" dirty="0">
                <a:latin typeface="Consolas" panose="020B0609020204030204" pitchFamily="49" charset="0"/>
              </a:rPr>
              <a:t> Bootstrap: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marL="15240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&lt;div class="row"&gt;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91832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EAA23-7750-2E22-E42E-3E61ECD7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Swiper.js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5E943-C449-5C62-F918-41A70C5A4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Swiper.js — это лёгкая и гибкая JavaScript библиотека для создания современного, отзывчивого (</a:t>
            </a:r>
            <a:r>
              <a:rPr lang="ru-RU" sz="1400" dirty="0" err="1">
                <a:latin typeface="Consolas" panose="020B0609020204030204" pitchFamily="49" charset="0"/>
              </a:rPr>
              <a:t>responsive</a:t>
            </a:r>
            <a:r>
              <a:rPr lang="ru-RU" sz="1400" dirty="0">
                <a:latin typeface="Consolas" panose="020B0609020204030204" pitchFamily="49" charset="0"/>
              </a:rPr>
              <a:t>) слайдера на веб странице. В отличие от устаревших </a:t>
            </a:r>
            <a:r>
              <a:rPr lang="ru-RU" sz="1400" dirty="0" err="1">
                <a:latin typeface="Consolas" panose="020B0609020204030204" pitchFamily="49" charset="0"/>
              </a:rPr>
              <a:t>jQuery</a:t>
            </a:r>
            <a:r>
              <a:rPr lang="ru-RU" sz="1400" dirty="0">
                <a:latin typeface="Consolas" panose="020B0609020204030204" pitchFamily="49" charset="0"/>
              </a:rPr>
              <a:t> плагинов, </a:t>
            </a:r>
            <a:r>
              <a:rPr lang="ru-RU" sz="1400" dirty="0" err="1">
                <a:latin typeface="Consolas" panose="020B0609020204030204" pitchFamily="49" charset="0"/>
              </a:rPr>
              <a:t>Swiper</a:t>
            </a:r>
            <a:r>
              <a:rPr lang="ru-RU" sz="1400" dirty="0">
                <a:latin typeface="Consolas" panose="020B0609020204030204" pitchFamily="49" charset="0"/>
              </a:rPr>
              <a:t> разработан с упором на мобильные устройства: он поддерживает </a:t>
            </a:r>
            <a:r>
              <a:rPr lang="ru-RU" sz="1400" dirty="0" err="1">
                <a:latin typeface="Consolas" panose="020B0609020204030204" pitchFamily="49" charset="0"/>
              </a:rPr>
              <a:t>тач</a:t>
            </a:r>
            <a:r>
              <a:rPr lang="ru-RU" sz="1400" dirty="0">
                <a:latin typeface="Consolas" panose="020B0609020204030204" pitchFamily="49" charset="0"/>
              </a:rPr>
              <a:t> жесты, сглаженную анимацию и малый вес.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Основные возможности Swiper.js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1.	Горизонтальные и вертикальные слайды. По умолчанию — горизонтальная прокрутка, но переключение направления несложно.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2.	Цикличность (</a:t>
            </a:r>
            <a:r>
              <a:rPr lang="ru-RU" sz="1400" dirty="0" err="1">
                <a:latin typeface="Consolas" panose="020B0609020204030204" pitchFamily="49" charset="0"/>
              </a:rPr>
              <a:t>loop</a:t>
            </a:r>
            <a:r>
              <a:rPr lang="ru-RU" sz="1400" dirty="0">
                <a:latin typeface="Consolas" panose="020B0609020204030204" pitchFamily="49" charset="0"/>
              </a:rPr>
              <a:t>). Позволяет бесконечно листать слайды без «мерцания» границ.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3.	Автопрокрутка (</a:t>
            </a:r>
            <a:r>
              <a:rPr lang="ru-RU" sz="1400" dirty="0" err="1">
                <a:latin typeface="Consolas" panose="020B0609020204030204" pitchFamily="49" charset="0"/>
              </a:rPr>
              <a:t>autoplay</a:t>
            </a:r>
            <a:r>
              <a:rPr lang="ru-RU" sz="1400" dirty="0">
                <a:latin typeface="Consolas" panose="020B0609020204030204" pitchFamily="49" charset="0"/>
              </a:rPr>
              <a:t>). Автоматический переход с настраиваемой задержкой и опциями остановки при взаимодействии. И </a:t>
            </a:r>
            <a:r>
              <a:rPr lang="ru-RU" sz="1400" dirty="0" err="1">
                <a:latin typeface="Consolas" panose="020B0609020204030204" pitchFamily="49" charset="0"/>
              </a:rPr>
              <a:t>тд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  <a:endParaRPr lang="ru-RU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259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0D071-CEE8-DDDB-59E2-6397F5D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Toastify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js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232ED-C14D-B8B9-ABEA-1A900760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781550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 err="1">
                <a:latin typeface="Consolas" panose="020B0609020204030204" pitchFamily="49" charset="0"/>
              </a:rPr>
              <a:t>Toastify</a:t>
            </a:r>
            <a:r>
              <a:rPr lang="ru-RU" sz="1400" b="1" u="sng" dirty="0">
                <a:latin typeface="Consolas" panose="020B0609020204030204" pitchFamily="49" charset="0"/>
              </a:rPr>
              <a:t> JS</a:t>
            </a:r>
            <a:r>
              <a:rPr lang="ru-RU" sz="1400" dirty="0">
                <a:latin typeface="Consolas" panose="020B0609020204030204" pitchFamily="49" charset="0"/>
              </a:rPr>
              <a:t> — это лёгкая и удобная JavaScript-библиотека для отображения ненавязчивых уведомлений (</a:t>
            </a:r>
            <a:r>
              <a:rPr lang="ru-RU" sz="1400" dirty="0" err="1">
                <a:latin typeface="Consolas" panose="020B0609020204030204" pitchFamily="49" charset="0"/>
              </a:rPr>
              <a:t>toast</a:t>
            </a:r>
            <a:r>
              <a:rPr lang="ru-RU" sz="1400" dirty="0">
                <a:latin typeface="Consolas" panose="020B0609020204030204" pitchFamily="49" charset="0"/>
              </a:rPr>
              <a:t>-сообщений) на веб-странице. Она позволяет выводить короткие текстовые сообщения, информируя пользователя о различных событиях, таких как успешное выполнение действия, ошибка, предупреждение и другие состояния.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Основные возможности </a:t>
            </a:r>
            <a:r>
              <a:rPr lang="ru-RU" sz="1400" dirty="0" err="1">
                <a:latin typeface="Consolas" panose="020B0609020204030204" pitchFamily="49" charset="0"/>
              </a:rPr>
              <a:t>Toastify</a:t>
            </a:r>
            <a:r>
              <a:rPr lang="ru-RU" sz="1400" dirty="0">
                <a:latin typeface="Consolas" panose="020B0609020204030204" pitchFamily="49" charset="0"/>
              </a:rPr>
              <a:t> JS: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•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Простая интеграция без сложной конфигурации;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•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Настройка текста, цвета фона и текста, положения и длительности уведомления;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Пример</a:t>
            </a:r>
            <a:r>
              <a:rPr lang="en-US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 </a:t>
            </a:r>
            <a:endParaRPr lang="ru-RU" sz="11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Toastify</a:t>
            </a:r>
            <a:r>
              <a:rPr lang="ru-RU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({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  <a:r>
              <a:rPr lang="ru-RU" sz="1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text</a:t>
            </a:r>
            <a:r>
              <a:rPr lang="ru-RU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 "Перейти на главную страницу",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  <a:r>
              <a:rPr lang="en-US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duration: 5000,</a:t>
            </a:r>
            <a:endParaRPr lang="ru-RU" sz="11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destination: "https://example.com",</a:t>
            </a:r>
            <a:endParaRPr lang="en-US" sz="1100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sz="1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newWindow</a:t>
            </a:r>
            <a:r>
              <a:rPr lang="en-US" sz="1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 true,</a:t>
            </a:r>
            <a:endParaRPr lang="ru-RU" sz="11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665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1C25-A3FF-2B71-4D8B-080840F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84CDD-9EE1-7591-871B-9CB22298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7283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Описание предметной области</a:t>
            </a:r>
            <a:r>
              <a:rPr lang="en-US" sz="1600" u="sng" dirty="0">
                <a:latin typeface="Arial Black" panose="020B0A04020102020204" pitchFamily="34" charset="0"/>
              </a:rPr>
              <a:t>:</a:t>
            </a:r>
            <a:endParaRPr lang="ru-RU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u="sng" dirty="0">
                <a:latin typeface="Consolas" panose="020B0609020204030204" pitchFamily="49" charset="0"/>
              </a:rPr>
              <a:t>Предметная область — это конкретный фрагмент действительности или научной дисциплины, изучаемый в рамках определённой теории или анализа. </a:t>
            </a:r>
            <a:endParaRPr lang="en-US" sz="1400" u="sng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Архитектура сайта — это структура представления информации и система навигации, направленные на облегчение поиска данных для пользователей. Грамотно спроектированная архитектура сокращает время на поиск нужной информации и делает сайт более удобным и привлекательным для пользователей.</a:t>
            </a:r>
          </a:p>
          <a:p>
            <a:pPr marL="152400" indent="0">
              <a:buNone/>
            </a:pP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Для создания проекта использовалась современная, удобная среда разработки Visual Studio </a:t>
            </a:r>
            <a:r>
              <a:rPr lang="ru-RU" sz="1400" dirty="0" err="1">
                <a:latin typeface="Consolas" panose="020B0609020204030204" pitchFamily="49" charset="0"/>
              </a:rPr>
              <a:t>Code.Были</a:t>
            </a:r>
            <a:r>
              <a:rPr lang="ru-RU" sz="1400" dirty="0">
                <a:latin typeface="Consolas" panose="020B0609020204030204" pitchFamily="49" charset="0"/>
              </a:rPr>
              <a:t> установлены необходимые расширения для работы с HTML, CSS и </a:t>
            </a:r>
            <a:r>
              <a:rPr lang="ru-RU" sz="1400" dirty="0" err="1">
                <a:latin typeface="Consolas" panose="020B0609020204030204" pitchFamily="49" charset="0"/>
              </a:rPr>
              <a:t>JavaScript.Все</a:t>
            </a:r>
            <a:r>
              <a:rPr lang="ru-RU" sz="1400" dirty="0">
                <a:latin typeface="Consolas" panose="020B0609020204030204" pitchFamily="49" charset="0"/>
              </a:rPr>
              <a:t> файлы проекта структурированы в папках: отдельно для стилей, скриптов и изображений.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030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1B761-8A35-33A4-8458-696B5F4F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5AFFA-EA13-F1FE-3CFD-6C6CA854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1"/>
            <a:ext cx="7704000" cy="3685857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Создание окружения для проекта</a:t>
            </a:r>
            <a:r>
              <a:rPr lang="en-US" sz="1600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  <a:p>
            <a:pPr>
              <a:buNone/>
            </a:pPr>
            <a:r>
              <a:rPr lang="en-US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 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В качестве редактора кода будет использован </a:t>
            </a:r>
            <a:r>
              <a:rPr lang="en-US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Visual Studio Code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. Создаем папку в нем, которую назовем “ </a:t>
            </a:r>
            <a:r>
              <a:rPr lang="en-US" sz="140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kursovaya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”, в нем и будут все файлы проекта.</a:t>
            </a:r>
            <a:endParaRPr lang="en-US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>
              <a:buNone/>
            </a:pP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	Сайт будет состоять из пяти страниц. Создадим сначала основную страницу под названием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index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.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”, далее создаем еще 5 таких же под соответствующим названием страницы как показано на (Рис.1.) . После этого создаем папку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styles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 и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images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”. В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styles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 создаем файл для несколько стилей в соответствии для каждой части страницы, в основном все главные стили пишем в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styles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.</a:t>
            </a:r>
            <a:r>
              <a:rPr lang="en-US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css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”, но для того чтобы один файл не содержал большое количество кода можно разделить стили страницы на несколько файлов как показано на (Рис.1.), например для “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about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.</a:t>
            </a:r>
            <a:r>
              <a:rPr lang="en-US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css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” стили для ‘</a:t>
            </a:r>
            <a:r>
              <a:rPr lang="en-US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about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’ которых нет в главной странице.</a:t>
            </a:r>
            <a:endParaRPr lang="ru-RU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27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22848" y="273243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4400" i="1" dirty="0">
                <a:solidFill>
                  <a:schemeClr val="tx1"/>
                </a:solidFill>
                <a:latin typeface="Arial Black" panose="020B0A04020102020204" pitchFamily="34" charset="0"/>
              </a:rPr>
              <a:t>План</a:t>
            </a:r>
            <a:endParaRPr sz="44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chemeClr val="tx1"/>
                </a:solidFill>
                <a:latin typeface="Arial Black" panose="020B0A04020102020204" pitchFamily="34" charset="0"/>
                <a:ea typeface="Syne"/>
                <a:cs typeface="Syne"/>
                <a:sym typeface="Syne"/>
              </a:rPr>
              <a:t>2025</a:t>
            </a:r>
            <a:endParaRPr sz="1000" i="1" dirty="0">
              <a:solidFill>
                <a:schemeClr val="tx1"/>
              </a:solidFill>
              <a:latin typeface="Arial Black" panose="020B0A04020102020204" pitchFamily="34" charset="0"/>
              <a:ea typeface="Syne"/>
              <a:cs typeface="Syne"/>
              <a:sym typeface="Sy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C80B-8C30-A599-DD70-C3A4D1DC0365}"/>
              </a:ext>
            </a:extLst>
          </p:cNvPr>
          <p:cNvSpPr txBox="1"/>
          <p:nvPr/>
        </p:nvSpPr>
        <p:spPr>
          <a:xfrm>
            <a:off x="760228" y="1191652"/>
            <a:ext cx="4582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sz="1600" i="1" u="sng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0D01-8EDF-2548-7FE8-E0CFF34F173F}"/>
              </a:ext>
            </a:extLst>
          </p:cNvPr>
          <p:cNvSpPr txBox="1"/>
          <p:nvPr/>
        </p:nvSpPr>
        <p:spPr>
          <a:xfrm>
            <a:off x="760228" y="1514083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 </a:t>
            </a:r>
            <a:r>
              <a:rPr lang="az-Latn-AZ" sz="1400" b="1" i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endParaRPr lang="ru-RU" i="1" u="sng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BFC5-A097-61FE-5C32-7762C81ED849}"/>
              </a:ext>
            </a:extLst>
          </p:cNvPr>
          <p:cNvSpPr txBox="1"/>
          <p:nvPr/>
        </p:nvSpPr>
        <p:spPr>
          <a:xfrm>
            <a:off x="721685" y="2058246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 и XHTML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3740A-1D1C-0FFE-DF8B-17A3ABA5E1DB}"/>
              </a:ext>
            </a:extLst>
          </p:cNvPr>
          <p:cNvSpPr txBox="1"/>
          <p:nvPr/>
        </p:nvSpPr>
        <p:spPr>
          <a:xfrm>
            <a:off x="740957" y="2364142"/>
            <a:ext cx="369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Dynamic HTML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98D47-06DE-6055-3A82-E3AA2F2020A5}"/>
              </a:ext>
            </a:extLst>
          </p:cNvPr>
          <p:cNvSpPr txBox="1"/>
          <p:nvPr/>
        </p:nvSpPr>
        <p:spPr>
          <a:xfrm>
            <a:off x="887795" y="2630652"/>
            <a:ext cx="3593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1.4.1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Каскадные таблицы стилей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F0D3-E2D4-0BA5-5FAC-44DFED05EBE5}"/>
              </a:ext>
            </a:extLst>
          </p:cNvPr>
          <p:cNvSpPr txBox="1"/>
          <p:nvPr/>
        </p:nvSpPr>
        <p:spPr>
          <a:xfrm>
            <a:off x="887795" y="2939619"/>
            <a:ext cx="488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1.4.2 JavaScript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616D4-99FC-CDEE-E308-F3F5F4C4B06C}"/>
              </a:ext>
            </a:extLst>
          </p:cNvPr>
          <p:cNvSpPr txBox="1"/>
          <p:nvPr/>
        </p:nvSpPr>
        <p:spPr>
          <a:xfrm>
            <a:off x="797443" y="3195379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1.5 Bootstrap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9FD74-0399-C93A-36BA-23311D9758B3}"/>
              </a:ext>
            </a:extLst>
          </p:cNvPr>
          <p:cNvSpPr txBox="1"/>
          <p:nvPr/>
        </p:nvSpPr>
        <p:spPr>
          <a:xfrm>
            <a:off x="721685" y="3744892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 </a:t>
            </a:r>
            <a:r>
              <a:rPr lang="en-US" sz="1400" b="1" i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ПРАКТИЧЕСКАЯ ЧАСТЬ</a:t>
            </a:r>
            <a:endParaRPr lang="ru-RU" i="1" u="sng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095A-73A0-BE13-7070-CE22873D9A1C}"/>
              </a:ext>
            </a:extLst>
          </p:cNvPr>
          <p:cNvSpPr txBox="1"/>
          <p:nvPr/>
        </p:nvSpPr>
        <p:spPr>
          <a:xfrm>
            <a:off x="721685" y="402898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2.1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Описание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предметно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й области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D79CB-A3E2-6654-8736-A794677BD68E}"/>
              </a:ext>
            </a:extLst>
          </p:cNvPr>
          <p:cNvSpPr txBox="1"/>
          <p:nvPr/>
        </p:nvSpPr>
        <p:spPr>
          <a:xfrm>
            <a:off x="721685" y="4336757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Создание окружения для проекта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769CE-4330-838C-52A4-C53367258D6B}"/>
              </a:ext>
            </a:extLst>
          </p:cNvPr>
          <p:cNvSpPr txBox="1"/>
          <p:nvPr/>
        </p:nvSpPr>
        <p:spPr>
          <a:xfrm>
            <a:off x="4655732" y="128189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22032-EA80-1F65-9517-C92F4F0C1F11}"/>
              </a:ext>
            </a:extLst>
          </p:cNvPr>
          <p:cNvSpPr txBox="1"/>
          <p:nvPr/>
        </p:nvSpPr>
        <p:spPr>
          <a:xfrm>
            <a:off x="4655732" y="1686251"/>
            <a:ext cx="4638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2.4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Использование стилей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CSS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73345-ABA4-9CE5-794A-F3FE478B9E45}"/>
              </a:ext>
            </a:extLst>
          </p:cNvPr>
          <p:cNvSpPr txBox="1"/>
          <p:nvPr/>
        </p:nvSpPr>
        <p:spPr>
          <a:xfrm>
            <a:off x="4642440" y="2730228"/>
            <a:ext cx="465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3. </a:t>
            </a:r>
            <a:r>
              <a:rPr lang="ru-RU" sz="1400" b="1" i="1" u="sng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РЕЗУЛЬТАТ</a:t>
            </a:r>
            <a:endParaRPr lang="ru-RU" i="1" u="sng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3D0E69-80D8-5804-9614-78B2C6D527A1}"/>
              </a:ext>
            </a:extLst>
          </p:cNvPr>
          <p:cNvSpPr txBox="1"/>
          <p:nvPr/>
        </p:nvSpPr>
        <p:spPr>
          <a:xfrm>
            <a:off x="683142" y="1774482"/>
            <a:ext cx="3888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1.1 </a:t>
            </a:r>
            <a:r>
              <a:rPr lang="ru-RU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Web-программирование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4E22B9-DCE1-D9FB-6D28-397917BB1E1C}"/>
              </a:ext>
            </a:extLst>
          </p:cNvPr>
          <p:cNvSpPr txBox="1"/>
          <p:nvPr/>
        </p:nvSpPr>
        <p:spPr>
          <a:xfrm>
            <a:off x="797443" y="3446164"/>
            <a:ext cx="4659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1.</a:t>
            </a:r>
            <a:r>
              <a:rPr lang="en-US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6 Swiper.js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E88DC-374D-37F8-CCBD-B80FB2FA3D0E}"/>
              </a:ext>
            </a:extLst>
          </p:cNvPr>
          <p:cNvSpPr txBox="1"/>
          <p:nvPr/>
        </p:nvSpPr>
        <p:spPr>
          <a:xfrm>
            <a:off x="4655732" y="2101652"/>
            <a:ext cx="359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2.5 </a:t>
            </a:r>
            <a:r>
              <a:rPr lang="az-Latn-AZ" sz="1400" b="1" i="1" kern="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Добавление интерактивности с помощью JavaScript</a:t>
            </a:r>
            <a:endParaRPr lang="ru-RU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0352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Arial Black" panose="020B0A04020102020204" pitchFamily="34" charset="0"/>
              </a:rPr>
              <a:t>ПРАКТИЧЕСКАЯ ЧАСТЬ</a:t>
            </a:r>
            <a:endParaRPr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D86F21-F85D-6696-1CA2-45B685FD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44" y="1293198"/>
            <a:ext cx="2604978" cy="2890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123A19-154E-8B70-B8D8-B4F465DBD8A7}"/>
              </a:ext>
            </a:extLst>
          </p:cNvPr>
          <p:cNvSpPr txBox="1"/>
          <p:nvPr/>
        </p:nvSpPr>
        <p:spPr>
          <a:xfrm>
            <a:off x="3668655" y="4407581"/>
            <a:ext cx="119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(Рис.1.) 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C52CC9F5-791F-7AE2-DAE4-B6C54F05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8A6D195-F06C-84CE-A8D7-1C298517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b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INDEX</a:t>
            </a:r>
            <a:r>
              <a:rPr lang="ru-RU" sz="1800" b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1800" b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HTML:</a:t>
            </a:r>
            <a:endParaRPr lang="ru-RU" sz="1800"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endParaRPr lang="ru-RU"/>
          </a:p>
          <a:p>
            <a:pPr marL="152400" indent="0">
              <a:buNone/>
            </a:pPr>
            <a:r>
              <a:rPr lang="ru-RU">
                <a:latin typeface="Consolas" panose="020B0609020204030204" pitchFamily="49" charset="0"/>
              </a:rPr>
              <a:t>Открываем ранее созданный “index.html” и пишем стандартный HTML5 код (рис. 2).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52BFC0-FE9F-A780-86A9-5196F2AC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9" y="2088342"/>
            <a:ext cx="5940425" cy="254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48772-BE0A-4177-C89A-77BCBFA8D6B0}"/>
              </a:ext>
            </a:extLst>
          </p:cNvPr>
          <p:cNvSpPr txBox="1"/>
          <p:nvPr/>
        </p:nvSpPr>
        <p:spPr>
          <a:xfrm>
            <a:off x="3221664" y="4698475"/>
            <a:ext cx="1228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(рис. 2).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9369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284921" y="1646896"/>
            <a:ext cx="4449872" cy="3212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Главная страница сайта играет роль первого впечатления пользователя о компании.</a:t>
            </a:r>
            <a:br>
              <a:rPr lang="ru-RU" dirty="0">
                <a:latin typeface="Consolas" panose="020B0609020204030204" pitchFamily="49" charset="0"/>
              </a:rPr>
            </a:br>
            <a:r>
              <a:rPr lang="ru-RU" dirty="0">
                <a:latin typeface="Consolas" panose="020B0609020204030204" pitchFamily="49" charset="0"/>
              </a:rPr>
              <a:t>Она включает в себя крупный рекламный слайдер, рассказывающий о преимуществах и акциях сервиса.</a:t>
            </a:r>
            <a:br>
              <a:rPr lang="ru-RU" dirty="0">
                <a:latin typeface="Consolas" panose="020B0609020204030204" pitchFamily="49" charset="0"/>
              </a:rPr>
            </a:br>
            <a:r>
              <a:rPr lang="ru-RU" dirty="0">
                <a:latin typeface="Consolas" panose="020B0609020204030204" pitchFamily="49" charset="0"/>
              </a:rPr>
              <a:t>Далее размещены секции с основными преимуществами компании, перечнем популярных товаров и видео-презентацией.</a:t>
            </a:r>
            <a:br>
              <a:rPr lang="ru-RU" dirty="0">
                <a:latin typeface="Consolas" panose="020B0609020204030204" pitchFamily="49" charset="0"/>
              </a:rPr>
            </a:br>
            <a:r>
              <a:rPr lang="ru-RU" dirty="0">
                <a:latin typeface="Consolas" panose="020B0609020204030204" pitchFamily="49" charset="0"/>
              </a:rPr>
              <a:t>Всё оформлено в светлом, современном стиле, с использованием адаптивной сетки </a:t>
            </a:r>
            <a:r>
              <a:rPr lang="ru-RU" dirty="0" err="1">
                <a:latin typeface="Consolas" panose="020B0609020204030204" pitchFamily="49" charset="0"/>
              </a:rPr>
              <a:t>Bootstrap</a:t>
            </a:r>
            <a:r>
              <a:rPr lang="ru-RU" dirty="0">
                <a:latin typeface="Consolas" panose="020B0609020204030204" pitchFamily="49" charset="0"/>
              </a:rPr>
              <a:t> для правильного отображения на мобильных устройствах.</a:t>
            </a:r>
            <a:br>
              <a:rPr lang="ru-RU" dirty="0">
                <a:latin typeface="Consolas" panose="020B0609020204030204" pitchFamily="49" charset="0"/>
              </a:rPr>
            </a:br>
            <a:r>
              <a:rPr lang="ru-RU" dirty="0">
                <a:latin typeface="Consolas" panose="020B0609020204030204" pitchFamily="49" charset="0"/>
              </a:rPr>
              <a:t>Навигация осуществляется через фиксированное меню в верхней части страницы, что упрощает переход к нужным разделам.</a:t>
            </a:r>
            <a:endParaRPr dirty="0">
              <a:latin typeface="Consolas" panose="020B060902020403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25E2A-E70A-1776-A051-525325EE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0" y="2446162"/>
            <a:ext cx="3134162" cy="6367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694EB35-9EEB-C958-754B-4BDC6CF18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3362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u="sng" dirty="0">
                <a:latin typeface="Consolas" panose="020B0609020204030204" pitchFamily="49" charset="0"/>
              </a:rPr>
              <a:t>Навигационная панель (&lt;</a:t>
            </a:r>
            <a:r>
              <a:rPr lang="ru-RU" b="1" u="sng" dirty="0" err="1">
                <a:latin typeface="Consolas" panose="020B0609020204030204" pitchFamily="49" charset="0"/>
              </a:rPr>
              <a:t>nav</a:t>
            </a:r>
            <a:r>
              <a:rPr lang="ru-RU" b="1" u="sng" dirty="0">
                <a:latin typeface="Consolas" panose="020B0609020204030204" pitchFamily="49" charset="0"/>
              </a:rPr>
              <a:t>&gt;) </a:t>
            </a:r>
            <a:r>
              <a:rPr lang="ru-RU" dirty="0">
                <a:latin typeface="Consolas" panose="020B0609020204030204" pitchFamily="49" charset="0"/>
              </a:rPr>
              <a:t>размещена в верхней части сайта и остаётся видимой при прокрутке страницы (</a:t>
            </a:r>
            <a:r>
              <a:rPr lang="ru-RU" dirty="0" err="1">
                <a:latin typeface="Consolas" panose="020B0609020204030204" pitchFamily="49" charset="0"/>
              </a:rPr>
              <a:t>sticky-top</a:t>
            </a:r>
            <a:r>
              <a:rPr lang="ru-RU" dirty="0">
                <a:latin typeface="Consolas" panose="020B0609020204030204" pitchFamily="49" charset="0"/>
              </a:rPr>
              <a:t>).Панель включает логотип компании, ссылки на основные разделы сайта и иконку корзины для </a:t>
            </a:r>
            <a:r>
              <a:rPr lang="ru-RU" dirty="0" err="1">
                <a:latin typeface="Consolas" panose="020B0609020204030204" pitchFamily="49" charset="0"/>
              </a:rPr>
              <a:t>покупок.Навбар</a:t>
            </a:r>
            <a:r>
              <a:rPr lang="ru-RU" dirty="0">
                <a:latin typeface="Consolas" panose="020B0609020204030204" pitchFamily="49" charset="0"/>
              </a:rPr>
              <a:t> построен с использованием компонентов </a:t>
            </a:r>
            <a:r>
              <a:rPr lang="ru-RU" dirty="0" err="1">
                <a:latin typeface="Consolas" panose="020B0609020204030204" pitchFamily="49" charset="0"/>
              </a:rPr>
              <a:t>Bootstrap</a:t>
            </a:r>
            <a:r>
              <a:rPr lang="ru-RU" dirty="0">
                <a:latin typeface="Consolas" panose="020B0609020204030204" pitchFamily="49" charset="0"/>
              </a:rPr>
              <a:t>, что обеспечивает адаптивность на всех </a:t>
            </a:r>
            <a:r>
              <a:rPr lang="ru-RU" dirty="0" err="1">
                <a:latin typeface="Consolas" panose="020B0609020204030204" pitchFamily="49" charset="0"/>
              </a:rPr>
              <a:t>устройствах.Пользователь</a:t>
            </a:r>
            <a:r>
              <a:rPr lang="ru-RU" dirty="0">
                <a:latin typeface="Consolas" panose="020B0609020204030204" pitchFamily="49" charset="0"/>
              </a:rPr>
              <a:t> может легко переходить между страницами сайта без лишних кликов и перегрузки интерфейса.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764F65-B93C-EA4B-ED7F-B22087D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63615-8BFF-A01D-E3C3-400536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8" y="2378075"/>
            <a:ext cx="4444411" cy="38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9327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F5322E9-9413-2BDF-99DE-BA513368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375" y="1517631"/>
            <a:ext cx="4380614" cy="35115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В верхней части главной страницы расположен крупный слайдер-карусель, реализованный с помощью </a:t>
            </a:r>
            <a:r>
              <a:rPr lang="ru-RU" dirty="0" err="1">
                <a:latin typeface="Consolas" panose="020B0609020204030204" pitchFamily="49" charset="0"/>
              </a:rPr>
              <a:t>Bootstrap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Carousel.Слайды</a:t>
            </a:r>
            <a:r>
              <a:rPr lang="ru-RU" dirty="0">
                <a:latin typeface="Consolas" panose="020B0609020204030204" pitchFamily="49" charset="0"/>
              </a:rPr>
              <a:t> переключаются автоматически и вручную, каждый слайд содержит фоновое изображение и рекламный </a:t>
            </a:r>
            <a:r>
              <a:rPr lang="ru-RU" dirty="0" err="1">
                <a:latin typeface="Consolas" panose="020B0609020204030204" pitchFamily="49" charset="0"/>
              </a:rPr>
              <a:t>текст.Управление</a:t>
            </a:r>
            <a:r>
              <a:rPr lang="ru-RU" dirty="0">
                <a:latin typeface="Consolas" panose="020B0609020204030204" pitchFamily="49" charset="0"/>
              </a:rPr>
              <a:t> осуществляется через стрелки навигации и точки-</a:t>
            </a:r>
            <a:r>
              <a:rPr lang="ru-RU" dirty="0" err="1">
                <a:latin typeface="Consolas" panose="020B0609020204030204" pitchFamily="49" charset="0"/>
              </a:rPr>
              <a:t>индикаторы.Слайдер</a:t>
            </a:r>
            <a:r>
              <a:rPr lang="ru-RU" dirty="0">
                <a:latin typeface="Consolas" panose="020B0609020204030204" pitchFamily="49" charset="0"/>
              </a:rPr>
              <a:t> помогает привлечь внимание к ключевым предложениям компании и делает сайт более динамичным и современным.</a:t>
            </a:r>
            <a:endParaRPr lang="en-US" dirty="0">
              <a:latin typeface="Consolas" panose="020B0609020204030204" pitchFamily="49" charset="0"/>
            </a:endParaRPr>
          </a:p>
          <a:p>
            <a:pPr marL="152400" indent="0"/>
            <a:endParaRPr lang="ru-RU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С кодом можете ознакомиться на </a:t>
            </a:r>
            <a:r>
              <a:rPr lang="en-US" dirty="0" err="1">
                <a:latin typeface="Consolas" panose="020B0609020204030204" pitchFamily="49" charset="0"/>
              </a:rPr>
              <a:t>github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2F5544-9C1E-5710-31CE-98E64214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A6F30D-16F6-AEEC-6E34-77749F7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9" y="1779233"/>
            <a:ext cx="4170764" cy="22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345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3496B53-BD16-F458-D488-45B7780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3022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onsolas" panose="020B0609020204030204" pitchFamily="49" charset="0"/>
              </a:rPr>
              <a:t>Специальный </a:t>
            </a:r>
            <a:r>
              <a:rPr lang="ru-RU" dirty="0" err="1">
                <a:latin typeface="Consolas" panose="020B0609020204030204" pitchFamily="49" charset="0"/>
              </a:rPr>
              <a:t>медиаблок</a:t>
            </a:r>
            <a:r>
              <a:rPr lang="ru-RU" dirty="0">
                <a:latin typeface="Consolas" panose="020B0609020204030204" pitchFamily="49" charset="0"/>
              </a:rPr>
              <a:t> на главной странице включает встроенный YouTube-</a:t>
            </a:r>
            <a:r>
              <a:rPr lang="ru-RU" dirty="0" err="1">
                <a:latin typeface="Consolas" panose="020B0609020204030204" pitchFamily="49" charset="0"/>
              </a:rPr>
              <a:t>плеер.При</a:t>
            </a:r>
            <a:r>
              <a:rPr lang="ru-RU" dirty="0">
                <a:latin typeface="Consolas" panose="020B0609020204030204" pitchFamily="49" charset="0"/>
              </a:rPr>
              <a:t> нажатии на кнопку воспроизведения появляется модальное окно с </a:t>
            </a:r>
            <a:r>
              <a:rPr lang="ru-RU" dirty="0" err="1">
                <a:latin typeface="Consolas" panose="020B0609020204030204" pitchFamily="49" charset="0"/>
              </a:rPr>
              <a:t>видеороликом.Блок</a:t>
            </a:r>
            <a:r>
              <a:rPr lang="ru-RU" dirty="0">
                <a:latin typeface="Consolas" panose="020B0609020204030204" pitchFamily="49" charset="0"/>
              </a:rPr>
              <a:t> создан для визуальной демонстрации услуг компании и повышения доверия со стороны потенциальных </a:t>
            </a:r>
            <a:r>
              <a:rPr lang="ru-RU" dirty="0" err="1">
                <a:latin typeface="Consolas" panose="020B0609020204030204" pitchFamily="49" charset="0"/>
              </a:rPr>
              <a:t>клиентов.Использование</a:t>
            </a:r>
            <a:r>
              <a:rPr lang="ru-RU" dirty="0">
                <a:latin typeface="Consolas" panose="020B0609020204030204" pitchFamily="49" charset="0"/>
              </a:rPr>
              <a:t> видео позволяет удержать внимание пользователя на сайте дольше и повысить вовлеченность.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7E53A4-C51F-3301-5880-0AF9A281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C1A64-F427-217A-D658-CA5206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5" y="1669230"/>
            <a:ext cx="4485035" cy="28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445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9778D3-225C-C50C-C6D1-34619CA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A9FCC49-FD55-95B2-D7C5-F25DA427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3476"/>
            <a:ext cx="7704000" cy="3935723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Страница </a:t>
            </a:r>
            <a:r>
              <a:rPr lang="en-US" sz="1600" u="sng" dirty="0">
                <a:latin typeface="Arial Black" panose="020B0A04020102020204" pitchFamily="34" charset="0"/>
              </a:rPr>
              <a:t>“</a:t>
            </a:r>
            <a:r>
              <a:rPr lang="ru-RU" sz="1600" u="sng" dirty="0">
                <a:latin typeface="Arial Black" panose="020B0A04020102020204" pitchFamily="34" charset="0"/>
              </a:rPr>
              <a:t>О нас</a:t>
            </a:r>
            <a:r>
              <a:rPr lang="en-US" sz="1600" u="sng" dirty="0">
                <a:latin typeface="Arial Black" panose="020B0A04020102020204" pitchFamily="34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Страница "О нас" содержит информацию о компании, её истории и </a:t>
            </a:r>
            <a:r>
              <a:rPr lang="ru-RU" sz="1400" dirty="0" err="1">
                <a:latin typeface="Consolas" panose="020B0609020204030204" pitchFamily="49" charset="0"/>
              </a:rPr>
              <a:t>ценностях.Верхняя</a:t>
            </a:r>
            <a:r>
              <a:rPr lang="ru-RU" sz="1400" dirty="0">
                <a:latin typeface="Consolas" panose="020B0609020204030204" pitchFamily="49" charset="0"/>
              </a:rPr>
              <a:t> часть оформлена в виде </a:t>
            </a:r>
            <a:r>
              <a:rPr lang="ru-RU" sz="1400" dirty="0" err="1">
                <a:latin typeface="Consolas" panose="020B0609020204030204" pitchFamily="49" charset="0"/>
              </a:rPr>
              <a:t>hero</a:t>
            </a:r>
            <a:r>
              <a:rPr lang="ru-RU" sz="1400" dirty="0">
                <a:latin typeface="Consolas" panose="020B0609020204030204" pitchFamily="49" charset="0"/>
              </a:rPr>
              <a:t>-секции с фоном и основным </a:t>
            </a:r>
            <a:r>
              <a:rPr lang="ru-RU" sz="1400" dirty="0" err="1">
                <a:latin typeface="Consolas" panose="020B0609020204030204" pitchFamily="49" charset="0"/>
              </a:rPr>
              <a:t>посланием.Далее</a:t>
            </a:r>
            <a:r>
              <a:rPr lang="ru-RU" sz="1400" dirty="0">
                <a:latin typeface="Consolas" panose="020B0609020204030204" pitchFamily="49" charset="0"/>
              </a:rPr>
              <a:t> следуют блоки с описанием опыта работы, целей компании и </a:t>
            </a:r>
            <a:r>
              <a:rPr lang="ru-RU" sz="1400" dirty="0" err="1">
                <a:latin typeface="Consolas" panose="020B0609020204030204" pitchFamily="49" charset="0"/>
              </a:rPr>
              <a:t>достижений.Важной</a:t>
            </a:r>
            <a:r>
              <a:rPr lang="ru-RU" sz="1400" dirty="0">
                <a:latin typeface="Consolas" panose="020B0609020204030204" pitchFamily="49" charset="0"/>
              </a:rPr>
              <a:t> частью страницы является блок "Наша команда", где представлены руководители компании с фотографиями и краткой информацией о них.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Команда компании</a:t>
            </a:r>
            <a:r>
              <a:rPr lang="en-US" sz="1600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Блок "Наша команда" реализован с помощью библиотеки Swiper.js для создания удобного </a:t>
            </a:r>
            <a:r>
              <a:rPr lang="ru-RU" sz="1400" dirty="0" err="1">
                <a:latin typeface="Consolas" panose="020B0609020204030204" pitchFamily="49" charset="0"/>
              </a:rPr>
              <a:t>слайдера.Пользователь</a:t>
            </a:r>
            <a:r>
              <a:rPr lang="ru-RU" sz="1400" dirty="0">
                <a:latin typeface="Consolas" panose="020B0609020204030204" pitchFamily="49" charset="0"/>
              </a:rPr>
              <a:t> может пролистывать карточки с членами команды, каждая из которых включает имя, должность и ссылки на социальные </a:t>
            </a:r>
            <a:r>
              <a:rPr lang="ru-RU" sz="1400" dirty="0" err="1">
                <a:latin typeface="Consolas" panose="020B0609020204030204" pitchFamily="49" charset="0"/>
              </a:rPr>
              <a:t>сети.Использование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 err="1">
                <a:latin typeface="Consolas" panose="020B0609020204030204" pitchFamily="49" charset="0"/>
              </a:rPr>
              <a:t>Swiper</a:t>
            </a:r>
            <a:r>
              <a:rPr lang="ru-RU" sz="1400" dirty="0">
                <a:latin typeface="Consolas" panose="020B0609020204030204" pitchFamily="49" charset="0"/>
              </a:rPr>
              <a:t> позволяет обеспечить удобное взаимодействие на мобильных устройствах, где важно экономить место на </a:t>
            </a:r>
            <a:r>
              <a:rPr lang="ru-RU" sz="1400" dirty="0" err="1">
                <a:latin typeface="Consolas" panose="020B0609020204030204" pitchFamily="49" charset="0"/>
              </a:rPr>
              <a:t>экране.Такой</a:t>
            </a:r>
            <a:r>
              <a:rPr lang="ru-RU" sz="1400" dirty="0">
                <a:latin typeface="Consolas" panose="020B0609020204030204" pitchFamily="49" charset="0"/>
              </a:rPr>
              <a:t> подход помогает повысить доверие к компании, показывая открытость и профессионализм сотрудников. (смотри Рис</a:t>
            </a:r>
            <a:r>
              <a:rPr lang="en-US" sz="1400" dirty="0">
                <a:latin typeface="Consolas" panose="020B0609020204030204" pitchFamily="49" charset="0"/>
              </a:rPr>
              <a:t>.3)</a:t>
            </a: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447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BA9-705A-21AE-02E7-A47A4D3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B09EE1-5DFB-1EF1-A503-DC958E7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61580"/>
            <a:ext cx="7704000" cy="3877243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Страница </a:t>
            </a:r>
            <a:r>
              <a:rPr lang="en-US" sz="1600" b="1" u="sng" dirty="0">
                <a:latin typeface="Arial Black" panose="020B0A04020102020204" pitchFamily="34" charset="0"/>
              </a:rPr>
              <a:t>“</a:t>
            </a:r>
            <a:r>
              <a:rPr lang="ru-RU" sz="1600" b="1" u="sng" dirty="0">
                <a:latin typeface="Arial Black" panose="020B0A04020102020204" pitchFamily="34" charset="0"/>
              </a:rPr>
              <a:t>Контакты</a:t>
            </a:r>
            <a:r>
              <a:rPr lang="en-US" sz="1600" b="1" u="sng" dirty="0">
                <a:latin typeface="Arial Black" panose="020B0A04020102020204" pitchFamily="34" charset="0"/>
              </a:rPr>
              <a:t>”:</a:t>
            </a:r>
          </a:p>
          <a:p>
            <a:pPr marL="152400" indent="0">
              <a:buNone/>
            </a:pPr>
            <a:endParaRPr lang="en-US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Страница "Контакты" предназначена для быстрой связи пользователя с </a:t>
            </a:r>
            <a:r>
              <a:rPr lang="ru-RU" sz="1400" dirty="0" err="1">
                <a:latin typeface="Consolas" panose="020B0609020204030204" pitchFamily="49" charset="0"/>
              </a:rPr>
              <a:t>компанией.Она</a:t>
            </a:r>
            <a:r>
              <a:rPr lang="ru-RU" sz="1400" dirty="0">
                <a:latin typeface="Consolas" panose="020B0609020204030204" pitchFamily="49" charset="0"/>
              </a:rPr>
              <a:t> включает крупный заголовок, подзаголовок и карточки с основными способами связи: телефон, </a:t>
            </a:r>
            <a:r>
              <a:rPr lang="ru-RU" sz="1400" dirty="0" err="1">
                <a:latin typeface="Consolas" panose="020B0609020204030204" pitchFamily="49" charset="0"/>
              </a:rPr>
              <a:t>email</a:t>
            </a:r>
            <a:r>
              <a:rPr lang="ru-RU" sz="1400" dirty="0">
                <a:latin typeface="Consolas" panose="020B0609020204030204" pitchFamily="49" charset="0"/>
              </a:rPr>
              <a:t> и онлайн-</a:t>
            </a:r>
            <a:r>
              <a:rPr lang="ru-RU" sz="1400" dirty="0" err="1">
                <a:latin typeface="Consolas" panose="020B0609020204030204" pitchFamily="49" charset="0"/>
              </a:rPr>
              <a:t>чат.Также</a:t>
            </a:r>
            <a:r>
              <a:rPr lang="ru-RU" sz="1400" dirty="0">
                <a:latin typeface="Consolas" panose="020B0609020204030204" pitchFamily="49" charset="0"/>
              </a:rPr>
              <a:t> на странице размещена форма обратной связи, с помощью которой пользователь может отправить сообщение напрямую с </a:t>
            </a:r>
            <a:r>
              <a:rPr lang="ru-RU" sz="1400" dirty="0" err="1">
                <a:latin typeface="Consolas" panose="020B0609020204030204" pitchFamily="49" charset="0"/>
              </a:rPr>
              <a:t>сайта.Использование</a:t>
            </a:r>
            <a:r>
              <a:rPr lang="ru-RU" sz="1400" dirty="0">
                <a:latin typeface="Consolas" panose="020B0609020204030204" pitchFamily="49" charset="0"/>
              </a:rPr>
              <a:t> карты Google Maps позволяет показать физическое местоположение офиса, что повышает доверие клиентов.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600" dirty="0">
                <a:latin typeface="Arial Black" panose="020B0A04020102020204" pitchFamily="34" charset="0"/>
              </a:rPr>
              <a:t>Форма обратной связи</a:t>
            </a:r>
            <a:endParaRPr lang="en-US" sz="1600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Внизу страницы "Контакты" расположена простая и удобная форма обратной связи(смотри Рис</a:t>
            </a:r>
            <a:r>
              <a:rPr lang="en-US" sz="1400" dirty="0">
                <a:latin typeface="Consolas" panose="020B0609020204030204" pitchFamily="49" charset="0"/>
              </a:rPr>
              <a:t>.4)</a:t>
            </a:r>
            <a:r>
              <a:rPr lang="ru-RU" sz="1400" dirty="0">
                <a:latin typeface="Consolas" panose="020B0609020204030204" pitchFamily="49" charset="0"/>
              </a:rPr>
              <a:t>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600" dirty="0">
                <a:latin typeface="Arial Black" panose="020B0A04020102020204" pitchFamily="34" charset="0"/>
              </a:rPr>
              <a:t>Встраивание карты </a:t>
            </a:r>
            <a:r>
              <a:rPr lang="en-US" sz="1600" dirty="0">
                <a:latin typeface="Arial Black" panose="020B0A04020102020204" pitchFamily="34" charset="0"/>
              </a:rPr>
              <a:t>Google Maps</a:t>
            </a: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Карта, встроенная через </a:t>
            </a:r>
            <a:r>
              <a:rPr lang="ru-RU" b="1" u="sng" dirty="0" err="1">
                <a:latin typeface="Consolas" panose="020B0609020204030204" pitchFamily="49" charset="0"/>
              </a:rPr>
              <a:t>iframe</a:t>
            </a:r>
            <a:r>
              <a:rPr lang="ru-RU" dirty="0">
                <a:latin typeface="Consolas" panose="020B0609020204030204" pitchFamily="49" charset="0"/>
              </a:rPr>
              <a:t> с помощью сервиса Google Maps, показывает точное расположение офиса компании</a:t>
            </a:r>
            <a:r>
              <a:rPr lang="ru-RU" sz="1200" dirty="0">
                <a:latin typeface="Consolas" panose="020B0609020204030204" pitchFamily="49" charset="0"/>
              </a:rPr>
              <a:t> (смотри Рис</a:t>
            </a:r>
            <a:r>
              <a:rPr lang="en-US" sz="1200" dirty="0">
                <a:latin typeface="Consolas" panose="020B0609020204030204" pitchFamily="49" charset="0"/>
              </a:rPr>
              <a:t>.5)</a:t>
            </a:r>
            <a:r>
              <a:rPr lang="ru-RU" dirty="0">
                <a:latin typeface="Consolas" panose="020B0609020204030204" pitchFamily="49" charset="0"/>
              </a:rPr>
              <a:t>.</a:t>
            </a: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15772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2E1A8-98FC-7FCE-7586-8BCB745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6" y="791541"/>
            <a:ext cx="3682276" cy="1838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BAE80-E702-311C-8E3E-20C8117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724748"/>
            <a:ext cx="3586582" cy="1971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01859-8472-7EC9-874E-A1DCD010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18" y="2872758"/>
            <a:ext cx="3890563" cy="154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11181-D79E-E1AF-1593-023EAE913E43}"/>
              </a:ext>
            </a:extLst>
          </p:cNvPr>
          <p:cNvSpPr txBox="1"/>
          <p:nvPr/>
        </p:nvSpPr>
        <p:spPr>
          <a:xfrm>
            <a:off x="606057" y="273798"/>
            <a:ext cx="1642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.4)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86D08-5DD9-F038-089F-115346E4955B}"/>
              </a:ext>
            </a:extLst>
          </p:cNvPr>
          <p:cNvSpPr txBox="1"/>
          <p:nvPr/>
        </p:nvSpPr>
        <p:spPr>
          <a:xfrm>
            <a:off x="5465135" y="273798"/>
            <a:ext cx="160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.5)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31B74-4314-20F8-DB15-08792536A984}"/>
              </a:ext>
            </a:extLst>
          </p:cNvPr>
          <p:cNvSpPr txBox="1"/>
          <p:nvPr/>
        </p:nvSpPr>
        <p:spPr>
          <a:xfrm>
            <a:off x="3464783" y="4594794"/>
            <a:ext cx="100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.3)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332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CAF5-C436-1096-DF2A-06FA40AC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A73AE-B680-4856-215B-06FB48C82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Страница </a:t>
            </a:r>
            <a:r>
              <a:rPr lang="en-US" sz="1600" u="sng" dirty="0">
                <a:latin typeface="Arial Black" panose="020B0A04020102020204" pitchFamily="34" charset="0"/>
              </a:rPr>
              <a:t>“</a:t>
            </a:r>
            <a:r>
              <a:rPr lang="ru-RU" sz="1600" u="sng" dirty="0">
                <a:latin typeface="Arial Black" panose="020B0A04020102020204" pitchFamily="34" charset="0"/>
              </a:rPr>
              <a:t>Магазин</a:t>
            </a:r>
            <a:r>
              <a:rPr lang="en-US" sz="1600" u="sng" dirty="0">
                <a:latin typeface="Arial Black" panose="020B0A04020102020204" pitchFamily="34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Страница "Магазин" представляет собой каталог товаров: телевизоров, приставок и </a:t>
            </a:r>
            <a:r>
              <a:rPr lang="ru-RU" sz="1400" dirty="0" err="1">
                <a:latin typeface="Consolas" panose="020B0609020204030204" pitchFamily="49" charset="0"/>
              </a:rPr>
              <a:t>аксессуаров.Пользователь</a:t>
            </a:r>
            <a:r>
              <a:rPr lang="ru-RU" sz="1400" dirty="0">
                <a:latin typeface="Consolas" panose="020B0609020204030204" pitchFamily="49" charset="0"/>
              </a:rPr>
              <a:t> может просматривать товары, искать их через поисковую строку и фильтровать по категориям и </a:t>
            </a:r>
            <a:r>
              <a:rPr lang="ru-RU" sz="1400" dirty="0" err="1">
                <a:latin typeface="Consolas" panose="020B0609020204030204" pitchFamily="49" charset="0"/>
              </a:rPr>
              <a:t>цене.Для</a:t>
            </a:r>
            <a:r>
              <a:rPr lang="ru-RU" sz="1400" dirty="0">
                <a:latin typeface="Consolas" panose="020B0609020204030204" pitchFamily="49" charset="0"/>
              </a:rPr>
              <a:t> каждого товара отображаются изображение, краткое описание, цена и рейтинг </a:t>
            </a:r>
            <a:r>
              <a:rPr lang="ru-RU" sz="1400" dirty="0" err="1">
                <a:latin typeface="Consolas" panose="020B0609020204030204" pitchFamily="49" charset="0"/>
              </a:rPr>
              <a:t>покупателей.Кнопка</a:t>
            </a:r>
            <a:r>
              <a:rPr lang="ru-RU" sz="1400" dirty="0">
                <a:latin typeface="Consolas" panose="020B0609020204030204" pitchFamily="49" charset="0"/>
              </a:rPr>
              <a:t> "Добавить в корзину" позволяет начать оформление покупки прямо со страницы </a:t>
            </a:r>
            <a:r>
              <a:rPr lang="ru-RU" sz="1400" dirty="0" err="1">
                <a:latin typeface="Consolas" panose="020B0609020204030204" pitchFamily="49" charset="0"/>
              </a:rPr>
              <a:t>магазина.Визуальное</a:t>
            </a:r>
            <a:r>
              <a:rPr lang="ru-RU" sz="1400" dirty="0">
                <a:latin typeface="Consolas" panose="020B0609020204030204" pitchFamily="49" charset="0"/>
              </a:rPr>
              <a:t> оформление магазина выполнено в едином стиле сайта с использованием </a:t>
            </a:r>
            <a:r>
              <a:rPr lang="ru-RU" sz="1400" dirty="0" err="1">
                <a:latin typeface="Consolas" panose="020B0609020204030204" pitchFamily="49" charset="0"/>
              </a:rPr>
              <a:t>Bootstrap</a:t>
            </a:r>
            <a:r>
              <a:rPr lang="ru-RU" sz="1400" dirty="0">
                <a:latin typeface="Consolas" panose="020B0609020204030204" pitchFamily="49" charset="0"/>
              </a:rPr>
              <a:t>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57660-90F2-8E14-10CC-2C9D6E1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53" y="3434316"/>
            <a:ext cx="4122755" cy="15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5B192-086A-A90E-BD9E-E1495B14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4" y="3368927"/>
            <a:ext cx="2193208" cy="1646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6E180-484F-F2FD-0A9C-25127F24A14A}"/>
              </a:ext>
            </a:extLst>
          </p:cNvPr>
          <p:cNvSpPr txBox="1"/>
          <p:nvPr/>
        </p:nvSpPr>
        <p:spPr>
          <a:xfrm>
            <a:off x="7836196" y="3666138"/>
            <a:ext cx="9994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После клика на товар</a:t>
            </a:r>
          </a:p>
        </p:txBody>
      </p:sp>
    </p:spTree>
    <p:extLst>
      <p:ext uri="{BB962C8B-B14F-4D97-AF65-F5344CB8AC3E}">
        <p14:creationId xmlns:p14="http://schemas.microsoft.com/office/powerpoint/2010/main" val="36809771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984C46-D08B-4E82-BEA3-5719E408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903118-4570-6965-ACC9-FB0C4D0C7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Веб-технологии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охватывают широкий спектр инструментов, языков программирования и платформ, применяемых для создания, публикации и поддержки веб-приложений. С течением времени, в ответ на растущую потребность в онлайн-сервисах, происходила активная эволюция этих технологий. Это привело к появлению большого количества языков, фреймворков, библиотек и систем управления базами данных.</a:t>
            </a:r>
            <a:r>
              <a:rPr lang="en-US" sz="1400" dirty="0">
                <a:effectLst/>
                <a:latin typeface="Syne SemiBold" panose="020B0604020202020204" charset="0"/>
                <a:ea typeface="MS Mincho" panose="02020609040205080304" pitchFamily="49" charset="-128"/>
              </a:rPr>
              <a:t> </a:t>
            </a:r>
          </a:p>
          <a:p>
            <a:pPr marL="152400" indent="0">
              <a:buNone/>
            </a:pP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Web-технологии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— это совокупность средств, с помощью которых реализуется глобальная сеть WWW (World Wide Web). Поскольку любое взаимодействие происходит между клиентом и сервером, </a:t>
            </a:r>
            <a:r>
              <a:rPr lang="ru-RU" sz="140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web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-технологии условно делятся на два основных типа:</a:t>
            </a: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1. Серверные технологии (</a:t>
            </a:r>
            <a:r>
              <a:rPr lang="ru-RU" sz="1400" b="1" u="sng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server-side</a:t>
            </a: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  <a:endParaRPr lang="en-US" sz="1400" dirty="0">
              <a:latin typeface="Syne SemiBold" panose="020B0604020202020204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2. Клиентские технологии (</a:t>
            </a:r>
            <a:r>
              <a:rPr lang="ru-RU" sz="1400" b="1" u="sng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client-side</a:t>
            </a: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9850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691-85AA-4B42-CAF2-3671D5D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b="1" dirty="0">
                <a:latin typeface="Arial Black" panose="020B0A04020102020204" pitchFamily="34" charset="0"/>
              </a:rPr>
              <a:t>CSS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1BBFB-9917-227B-1388-919D6AC2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44" y="1098793"/>
            <a:ext cx="8527311" cy="3829923"/>
          </a:xfrm>
        </p:spPr>
        <p:txBody>
          <a:bodyPr/>
          <a:lstStyle/>
          <a:p>
            <a:pPr marL="152400" indent="0">
              <a:buNone/>
            </a:pPr>
            <a:r>
              <a:rPr lang="ru-RU" dirty="0"/>
              <a:t> </a:t>
            </a:r>
            <a:r>
              <a:rPr lang="ru-RU" sz="1400" dirty="0">
                <a:latin typeface="Consolas" panose="020B0609020204030204" pitchFamily="49" charset="0"/>
              </a:rPr>
              <a:t>Стили CSS в проекте разделены на несколько файлов для удобства работы и поддержки.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ru-RU" sz="1400" dirty="0">
                <a:latin typeface="Consolas" panose="020B0609020204030204" pitchFamily="49" charset="0"/>
              </a:rPr>
              <a:t>Основной файл styles.css отвечает за базовую стилизацию сайта: шрифты, цвета, отступы, анимации.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Дополнительные файлы (about.css, shop.css) подключаются только на нужных страницах.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Использование отдельных файлов улучшает читаемость кода и ускоряет загрузку страниц.</a:t>
            </a:r>
          </a:p>
          <a:p>
            <a:pPr marL="152400" indent="0"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 кодами для </a:t>
            </a:r>
            <a:r>
              <a:rPr lang="en-US" sz="1400" dirty="0">
                <a:latin typeface="Consolas" panose="020B0609020204030204" pitchFamily="49" charset="0"/>
              </a:rPr>
              <a:t>‘</a:t>
            </a:r>
            <a:r>
              <a:rPr lang="en-US" sz="1400" dirty="0" err="1">
                <a:latin typeface="Consolas" panose="020B0609020204030204" pitchFamily="49" charset="0"/>
              </a:rPr>
              <a:t>css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  <a:r>
              <a:rPr lang="ru-RU" sz="1400" dirty="0">
                <a:latin typeface="Consolas" panose="020B0609020204030204" pitchFamily="49" charset="0"/>
              </a:rPr>
              <a:t> можете ознакомиться на </a:t>
            </a:r>
            <a:r>
              <a:rPr lang="en-US" sz="1400" b="1" u="sng" dirty="0" err="1">
                <a:latin typeface="Consolas" panose="020B0609020204030204" pitchFamily="49" charset="0"/>
              </a:rPr>
              <a:t>github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600" u="sng" dirty="0">
                <a:latin typeface="Arial Black" panose="020B0A04020102020204" pitchFamily="34" charset="0"/>
              </a:rPr>
              <a:t>Адаптивная верстка</a:t>
            </a:r>
            <a:r>
              <a:rPr lang="en-US" sz="1600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Весь сайт полностью адаптивный и корректно отображается на разных устройствах: от смартфонов до больших мониторов.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Используется сетка 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 err="1">
                <a:latin typeface="Consolas" panose="020B0609020204030204" pitchFamily="49" charset="0"/>
              </a:rPr>
              <a:t>Bootstrap</a:t>
            </a:r>
            <a:r>
              <a:rPr lang="ru-RU" sz="1400" dirty="0">
                <a:latin typeface="Consolas" panose="020B0609020204030204" pitchFamily="49" charset="0"/>
              </a:rPr>
              <a:t> для организации адаптивного макета.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Секции автоматически перестраиваются под размер экрана, элементы оптимизируются для удобства взаимодействия.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Адаптивность обеспечивает доступность сайта для более широкой аудитории и улучшает пользовательский опыт. Медиа-запросы хранятся в файле под названием </a:t>
            </a:r>
            <a:r>
              <a:rPr lang="en-US" sz="1400" dirty="0">
                <a:latin typeface="Consolas" panose="020B0609020204030204" pitchFamily="49" charset="0"/>
              </a:rPr>
              <a:t>‘</a:t>
            </a:r>
            <a:r>
              <a:rPr lang="en-US" sz="1400" dirty="0" err="1">
                <a:latin typeface="Consolas" panose="020B0609020204030204" pitchFamily="49" charset="0"/>
              </a:rPr>
              <a:t>mediaQueries</a:t>
            </a:r>
            <a:r>
              <a:rPr lang="en-US" sz="1400" dirty="0">
                <a:latin typeface="Consolas" panose="020B0609020204030204" pitchFamily="49" charset="0"/>
              </a:rPr>
              <a:t>’, </a:t>
            </a:r>
            <a:r>
              <a:rPr lang="ru-RU" sz="1400" dirty="0">
                <a:latin typeface="Consolas" panose="020B0609020204030204" pitchFamily="49" charset="0"/>
              </a:rPr>
              <a:t>чтобы выглядело более </a:t>
            </a:r>
          </a:p>
          <a:p>
            <a:pPr marL="1524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c</a:t>
            </a:r>
            <a:r>
              <a:rPr lang="ru-RU" sz="1400" dirty="0" err="1">
                <a:latin typeface="Consolas" panose="020B0609020204030204" pitchFamily="49" charset="0"/>
              </a:rPr>
              <a:t>трукутруным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A8B32-CB13-8D35-724D-0AD287C9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79" y="2106742"/>
            <a:ext cx="2044840" cy="11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81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A2639-902F-74F6-64D0-19A16B65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C887D-5636-A475-08EB-67EE84FBF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sz="1400" b="1" u="sng" dirty="0">
                <a:latin typeface="Consolas" panose="020B0609020204030204" pitchFamily="49" charset="0"/>
              </a:rPr>
              <a:t>JavaScript</a:t>
            </a:r>
            <a:r>
              <a:rPr lang="ru-RU" sz="1400" dirty="0">
                <a:latin typeface="Consolas" panose="020B0609020204030204" pitchFamily="49" charset="0"/>
              </a:rPr>
              <a:t> сыграл важную роль в оживлении проекта и повышении удобства взаимодействия с пользователем.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С его помощью были реализованы динамические элементы интерфейса: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Consolas" panose="020B0609020204030204" pitchFamily="49" charset="0"/>
              </a:rPr>
              <a:t>переключение слайдов на главной странице;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Consolas" panose="020B0609020204030204" pitchFamily="49" charset="0"/>
              </a:rPr>
              <a:t>плавные анимации при скроллинге страниц;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Consolas" panose="020B0609020204030204" pitchFamily="49" charset="0"/>
              </a:rPr>
              <a:t>модальные окна для просмотра видео и уведомлений.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Также JavaScript использовался для обработки отправки форм и мгновенного отображения всплывающих сообщений через Toastify.js.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Таким образом, язык программирования позволил сделать сайт более живым, отзывчивым и современным.</a:t>
            </a:r>
          </a:p>
          <a:p>
            <a:pPr marL="1524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497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C8449-CADC-2ACD-F93B-08FC866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CCD571-5F26-4DDE-DC0A-FAF29A74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739020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Основные библиотеки и скрипты</a:t>
            </a:r>
            <a:r>
              <a:rPr lang="en-US" sz="1600" b="1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В рамках проекта были задействованы несколько JavaScript-библиотек для расширения функциональности: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b="1" u="sng" dirty="0" err="1">
                <a:latin typeface="Consolas" panose="020B0609020204030204" pitchFamily="49" charset="0"/>
              </a:rPr>
              <a:t>Bootstrap</a:t>
            </a:r>
            <a:r>
              <a:rPr lang="ru-RU" sz="1400" b="1" u="sng" dirty="0">
                <a:latin typeface="Consolas" panose="020B0609020204030204" pitchFamily="49" charset="0"/>
              </a:rPr>
              <a:t> J</a:t>
            </a:r>
            <a:r>
              <a:rPr lang="ru-RU" sz="1400" u="sng" dirty="0">
                <a:latin typeface="Consolas" panose="020B0609020204030204" pitchFamily="49" charset="0"/>
              </a:rPr>
              <a:t>S </a:t>
            </a:r>
            <a:r>
              <a:rPr lang="ru-RU" sz="1400" dirty="0">
                <a:latin typeface="Consolas" panose="020B0609020204030204" pitchFamily="49" charset="0"/>
              </a:rPr>
              <a:t>— для модальных окон, слайдеров и навигации;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b="1" u="sng" dirty="0">
                <a:latin typeface="Consolas" panose="020B0609020204030204" pitchFamily="49" charset="0"/>
              </a:rPr>
              <a:t>Swiper.js </a:t>
            </a:r>
            <a:r>
              <a:rPr lang="ru-RU" sz="1400" dirty="0">
                <a:latin typeface="Consolas" panose="020B0609020204030204" pitchFamily="49" charset="0"/>
              </a:rPr>
              <a:t>— для создания адаптивных слайдеров на страницах "Главная" и "О нас";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b="1" u="sng" dirty="0">
                <a:latin typeface="Consolas" panose="020B0609020204030204" pitchFamily="49" charset="0"/>
              </a:rPr>
              <a:t>Toastify.js </a:t>
            </a:r>
            <a:r>
              <a:rPr lang="ru-RU" sz="1400" dirty="0">
                <a:latin typeface="Consolas" panose="020B0609020204030204" pitchFamily="49" charset="0"/>
              </a:rPr>
              <a:t>— для всплывающих уведомлений о действиях пользователя.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Дополнительно написаны собственные скрипты для фильтрации товаров, валидации форм и управления корзиной </a:t>
            </a:r>
            <a:r>
              <a:rPr lang="ru-RU" sz="1400" dirty="0" err="1">
                <a:latin typeface="Consolas" panose="020B0609020204030204" pitchFamily="49" charset="0"/>
              </a:rPr>
              <a:t>покупок.Всё</a:t>
            </a:r>
            <a:r>
              <a:rPr lang="ru-RU" sz="1400" dirty="0">
                <a:latin typeface="Consolas" panose="020B0609020204030204" pitchFamily="49" charset="0"/>
              </a:rPr>
              <a:t> взаимодействие построено на событийной модели, что позволяет быстро реагировать на действия пользователя без полной перезагрузки 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36256281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ABBC8-1517-E5FB-4E72-298156C5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94E88-7460-8FB6-5E6A-F4B704E41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855978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Функционал поиска и фильтрации</a:t>
            </a:r>
            <a:r>
              <a:rPr lang="en-US" sz="1600" b="1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b="1" u="sng" dirty="0"/>
          </a:p>
          <a:p>
            <a:pPr marL="152400" indent="0">
              <a:buNone/>
            </a:pPr>
            <a:r>
              <a:rPr lang="ru-RU" sz="1400" b="1" u="sng" dirty="0"/>
              <a:t>Рассмотрим самые важные части</a:t>
            </a:r>
            <a:r>
              <a:rPr lang="en-US" sz="1400" b="1" u="sng" dirty="0"/>
              <a:t>, </a:t>
            </a:r>
            <a:r>
              <a:rPr lang="ru-RU" sz="1400" b="1" u="sng" dirty="0"/>
              <a:t>где мы использовали функционал</a:t>
            </a:r>
            <a:r>
              <a:rPr lang="en-US" sz="1400" b="1" u="sng" dirty="0"/>
              <a:t>:</a:t>
            </a:r>
          </a:p>
          <a:p>
            <a:pPr marL="152400" indent="0">
              <a:buNone/>
            </a:pPr>
            <a:endParaRPr lang="en-US" sz="1400" b="1" u="sng" dirty="0"/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В "Магазине" реализована удобная строка поиска, которая позволяет быстро находить нужные товары по ключевым словам.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Также доступны фильтры: по категории товаров (например, телевизоры, приставки) и по ценовому диапазону.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Фильтрация происходит мгновенно без перезагрузки страницы, что повышает скорость взаимодействия.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Такой функционал делает процесс выбора товаров максимально комфортным для пользователя.</a:t>
            </a:r>
            <a:endParaRPr lang="en-US" sz="1400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ru-RU" dirty="0">
                <a:latin typeface="Consolas" panose="020B0609020204030204" pitchFamily="49" charset="0"/>
              </a:rPr>
              <a:t>С кодами для </a:t>
            </a:r>
            <a:r>
              <a:rPr lang="en-US" dirty="0">
                <a:latin typeface="Consolas" panose="020B0609020204030204" pitchFamily="49" charset="0"/>
              </a:rPr>
              <a:t>‘</a:t>
            </a:r>
            <a:r>
              <a:rPr lang="en-US" dirty="0" err="1">
                <a:latin typeface="Consolas" panose="020B0609020204030204" pitchFamily="49" charset="0"/>
              </a:rPr>
              <a:t>js</a:t>
            </a:r>
            <a:r>
              <a:rPr lang="en-US" dirty="0">
                <a:latin typeface="Consolas" panose="020B0609020204030204" pitchFamily="49" charset="0"/>
              </a:rPr>
              <a:t>’</a:t>
            </a:r>
            <a:r>
              <a:rPr lang="ru-RU" dirty="0">
                <a:latin typeface="Consolas" panose="020B0609020204030204" pitchFamily="49" charset="0"/>
              </a:rPr>
              <a:t> можете ознакомиться на </a:t>
            </a:r>
            <a:r>
              <a:rPr lang="en-US" b="1" u="sng" dirty="0" err="1">
                <a:latin typeface="Consolas" panose="020B0609020204030204" pitchFamily="49" charset="0"/>
              </a:rPr>
              <a:t>github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050" b="1" u="sng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FC333-C5DD-689C-6F4E-7D75F209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38423" y="5330241"/>
            <a:ext cx="1772647" cy="614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B39B2-FB61-7BAC-D28B-EAD24A5A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52" y="4448444"/>
            <a:ext cx="1443037" cy="500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D6C92-D9B6-1E87-8384-538F8E0DD5C2}"/>
              </a:ext>
            </a:extLst>
          </p:cNvPr>
          <p:cNvSpPr txBox="1"/>
          <p:nvPr/>
        </p:nvSpPr>
        <p:spPr>
          <a:xfrm>
            <a:off x="2743200" y="4448444"/>
            <a:ext cx="182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После клика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(смотри Рис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.6):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685B6-664A-7DF6-9BE2-0C0D90DE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64" y="4448444"/>
            <a:ext cx="1467736" cy="465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02C86-FA59-610E-C442-91A547D87E2A}"/>
              </a:ext>
            </a:extLst>
          </p:cNvPr>
          <p:cNvSpPr txBox="1"/>
          <p:nvPr/>
        </p:nvSpPr>
        <p:spPr>
          <a:xfrm>
            <a:off x="5127464" y="4140667"/>
            <a:ext cx="1467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(Рис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.6)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57802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C5AF5-CE69-6F9C-0190-3A313233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CFDA6-AD19-B5E8-1FD1-6C9A4656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После того как мы добавили функциональность для ‘</a:t>
            </a:r>
            <a:r>
              <a:rPr lang="en-US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html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’ с помощью ‘</a:t>
            </a:r>
            <a:r>
              <a:rPr lang="en-US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 err="1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js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’, возникает вопрос вот мы добавляем при нажатии на ‘</a:t>
            </a:r>
            <a:r>
              <a:rPr lang="en-US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add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-</a:t>
            </a:r>
            <a:r>
              <a:rPr lang="en-US" sz="1400" dirty="0" err="1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toCart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’, сохраняет избранные товары в </a:t>
            </a:r>
            <a:r>
              <a:rPr lang="en-US" sz="1400" dirty="0" err="1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localstorage</a:t>
            </a:r>
            <a:r>
              <a:rPr lang="ru-RU" sz="1400" dirty="0">
                <a:effectLst/>
                <a:latin typeface="Consolas" panose="020B0609020204030204" pitchFamily="49" charset="0"/>
                <a:ea typeface="Cormorant SemiBold" pitchFamily="2" charset="-52"/>
                <a:cs typeface="Cormorant SemiBold" pitchFamily="2" charset="-52"/>
              </a:rPr>
              <a:t>, с этим мы разобрались, но вот как визуализировать товары которые мы добавили, и тут мы переходим к тому что для чего нам была нужна 5-ая страница, чтобы показывать товары, добавлять, удалять, увеличивать количество и т.д., поэтому начнем коротко с того, как будет выглядеть страница, а дальше займемся функциональностью.</a:t>
            </a: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9F409F-7178-3636-9260-AC358256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09" y="2923952"/>
            <a:ext cx="31051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592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AA624-4A24-F598-63A8-CFAB38B1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527B2B-6CE7-DA5C-9B9F-61945F689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5751"/>
            <a:ext cx="8179451" cy="3861295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Страница отображает корзину с товарами и кнопки для продолжения покупок или перехода к оформлению заказа.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Основные моменты: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1.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Используется </a:t>
            </a:r>
            <a:r>
              <a:rPr lang="ru-RU" sz="1400" dirty="0" err="1">
                <a:latin typeface="Consolas" panose="020B0609020204030204" pitchFamily="49" charset="0"/>
              </a:rPr>
              <a:t>Bootstrap</a:t>
            </a:r>
            <a:r>
              <a:rPr lang="ru-RU" sz="1400" dirty="0">
                <a:latin typeface="Consolas" panose="020B0609020204030204" pitchFamily="49" charset="0"/>
              </a:rPr>
              <a:t> для стилизации и адаптивности.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2.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Заголовок страницы - "My </a:t>
            </a:r>
            <a:r>
              <a:rPr lang="ru-RU" sz="1400" dirty="0" err="1">
                <a:latin typeface="Consolas" panose="020B0609020204030204" pitchFamily="49" charset="0"/>
              </a:rPr>
              <a:t>Cart</a:t>
            </a:r>
            <a:r>
              <a:rPr lang="ru-RU" sz="1400" dirty="0">
                <a:latin typeface="Consolas" panose="020B0609020204030204" pitchFamily="49" charset="0"/>
              </a:rPr>
              <a:t>".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3.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Внизу страницы размещены кнопки для навигации: "</a:t>
            </a:r>
            <a:r>
              <a:rPr lang="ru-RU" sz="1400" dirty="0" err="1">
                <a:latin typeface="Consolas" panose="020B0609020204030204" pitchFamily="49" charset="0"/>
              </a:rPr>
              <a:t>Continue</a:t>
            </a:r>
            <a:r>
              <a:rPr lang="ru-RU" sz="1400" dirty="0">
                <a:latin typeface="Consolas" panose="020B0609020204030204" pitchFamily="49" charset="0"/>
              </a:rPr>
              <a:t> Shopping" и "</a:t>
            </a:r>
            <a:r>
              <a:rPr lang="ru-RU" sz="1400" dirty="0" err="1">
                <a:latin typeface="Consolas" panose="020B0609020204030204" pitchFamily="49" charset="0"/>
              </a:rPr>
              <a:t>Proceed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 err="1">
                <a:latin typeface="Consolas" panose="020B0609020204030204" pitchFamily="49" charset="0"/>
              </a:rPr>
              <a:t>to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 err="1">
                <a:latin typeface="Consolas" panose="020B0609020204030204" pitchFamily="49" charset="0"/>
              </a:rPr>
              <a:t>Checkout</a:t>
            </a:r>
            <a:r>
              <a:rPr lang="ru-RU" sz="1400" dirty="0">
                <a:latin typeface="Consolas" panose="020B0609020204030204" pitchFamily="49" charset="0"/>
              </a:rPr>
              <a:t>".</a:t>
            </a:r>
          </a:p>
          <a:p>
            <a:pPr marL="1524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4.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Подключен </a:t>
            </a:r>
            <a:r>
              <a:rPr lang="ru-RU" sz="1400" dirty="0" err="1">
                <a:latin typeface="Consolas" panose="020B0609020204030204" pitchFamily="49" charset="0"/>
              </a:rPr>
              <a:t>Toastify</a:t>
            </a:r>
            <a:r>
              <a:rPr lang="ru-RU" sz="1400" dirty="0">
                <a:latin typeface="Consolas" panose="020B0609020204030204" pitchFamily="49" charset="0"/>
              </a:rPr>
              <a:t> для отображения уведомлений (предположительно).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5C62E-4E31-EB42-0505-D05A618B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9" y="3118770"/>
            <a:ext cx="3288871" cy="1814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140BB-60DF-2DA5-B6D9-FBFCD8AA10E7}"/>
              </a:ext>
            </a:extLst>
          </p:cNvPr>
          <p:cNvSpPr txBox="1"/>
          <p:nvPr/>
        </p:nvSpPr>
        <p:spPr>
          <a:xfrm>
            <a:off x="4577314" y="3035878"/>
            <a:ext cx="4061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Если нет товаров в наличии то</a:t>
            </a:r>
            <a:r>
              <a:rPr 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(смотри Рис 7);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E78CA-F50D-D83C-E0AE-9F952E19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77" y="3399954"/>
            <a:ext cx="3581267" cy="1590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84E4D-2233-5A60-309E-F887E87FC808}"/>
              </a:ext>
            </a:extLst>
          </p:cNvPr>
          <p:cNvSpPr txBox="1"/>
          <p:nvPr/>
        </p:nvSpPr>
        <p:spPr>
          <a:xfrm>
            <a:off x="8330611" y="3974261"/>
            <a:ext cx="760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/>
                </a:solidFill>
                <a:latin typeface="Consolas" panose="020B0609020204030204" pitchFamily="49" charset="0"/>
              </a:rPr>
              <a:t>(Рис 7)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6420691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566211" y="221802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 Black" panose="020B0A04020102020204" pitchFamily="34" charset="0"/>
              </a:rPr>
              <a:t>РЕЗУЛЬТАТ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1029728" y="920202"/>
            <a:ext cx="6602221" cy="3778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В ходе выполнения курсовой работы были изучены основные принципы разработки веб-сайтов, а также внедрены различные функциональные элементы: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1. Создана веб-страница с использованием HTML.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2. Стили были реализованы с помощью CSS.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3. Разработана адаптивная веб-страница с применением медиа-запросов.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4. Добавлена динамическая функциональность с помощью JavaScript для улучшения взаимодействия с пользователем.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В результате была разработана современная и функциональная веб-страница, которая соответствует требованиям заказчиков, удобна в использовании и отвечает актуальным тенденциям веб-дизайна. Страница состоит из пяти разделов, каждый из которых выполняет определенную роль на сайте.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Consolas" panose="020B0609020204030204" pitchFamily="49" charset="0"/>
              </a:rPr>
              <a:t>Ссылка на веб-страницу: https://github.com/shalbuzz/Kursovaya.git</a:t>
            </a: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65F59-D62F-82EB-E9FC-5F0496FA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73" y="352548"/>
            <a:ext cx="7618500" cy="698400"/>
          </a:xfrm>
        </p:spPr>
        <p:txBody>
          <a:bodyPr/>
          <a:lstStyle/>
          <a:p>
            <a:r>
              <a:rPr lang="ru-RU" sz="2400" dirty="0"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261B91-F603-C6FC-E5A8-6987CD31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0644" y="1353496"/>
            <a:ext cx="6772867" cy="2937150"/>
          </a:xfrm>
        </p:spPr>
        <p:txBody>
          <a:bodyPr/>
          <a:lstStyle/>
          <a:p>
            <a:pPr marL="139700" indent="0">
              <a:buNone/>
            </a:pPr>
            <a:r>
              <a:rPr lang="ru-RU" sz="1400" dirty="0">
                <a:latin typeface="Consolas" panose="020B0609020204030204" pitchFamily="49" charset="0"/>
              </a:rPr>
              <a:t>Курсовая работа позволила углубить знания в области веб-разработки и закрепить навыки практической реализации интернет-проектов.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Были освоены принципы создания адаптивного дизайна, клиентских скриптов и использования внешних библиотек.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В будущем возможно расширение проекта за счёт подключения баз данных, реализации авторизации пользователей и интеграции платёжных систем.</a:t>
            </a:r>
            <a:br>
              <a:rPr lang="ru-RU" sz="1400" dirty="0">
                <a:latin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</a:rPr>
              <a:t>Работа над проектом продемонстрировала важность тщательного планирования, внимательности к деталям и постоянного тестирования на разных устройствах.</a:t>
            </a:r>
          </a:p>
        </p:txBody>
      </p:sp>
    </p:spTree>
    <p:extLst>
      <p:ext uri="{BB962C8B-B14F-4D97-AF65-F5344CB8AC3E}">
        <p14:creationId xmlns:p14="http://schemas.microsoft.com/office/powerpoint/2010/main" val="330768111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E47F6-870E-4E11-9EBA-C58FB871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43" y="397766"/>
            <a:ext cx="7618500" cy="698400"/>
          </a:xfrm>
        </p:spPr>
        <p:txBody>
          <a:bodyPr/>
          <a:lstStyle/>
          <a:p>
            <a:r>
              <a:rPr lang="az-Latn-AZ" sz="2400" b="1" cap="all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ЛИТЕРАТУРА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6F1957-9BD2-90BA-C640-3800A6718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798" y="944545"/>
            <a:ext cx="8747090" cy="4054509"/>
          </a:xfrm>
        </p:spPr>
        <p:txBody>
          <a:bodyPr/>
          <a:lstStyle/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1. И. Н. Васильева, Д. Ю. Федоров - </a:t>
            </a:r>
            <a:r>
              <a:rPr lang="en-US" dirty="0">
                <a:latin typeface="Consolas" panose="020B0609020204030204" pitchFamily="49" charset="0"/>
              </a:rPr>
              <a:t>WEB-</a:t>
            </a:r>
            <a:r>
              <a:rPr lang="ru-RU" dirty="0">
                <a:latin typeface="Consolas" panose="020B0609020204030204" pitchFamily="49" charset="0"/>
              </a:rPr>
              <a:t>Технологии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2. Введение в </a:t>
            </a:r>
            <a:r>
              <a:rPr lang="en-US" dirty="0">
                <a:latin typeface="Consolas" panose="020B0609020204030204" pitchFamily="49" charset="0"/>
              </a:rPr>
              <a:t>web-</a:t>
            </a:r>
            <a:r>
              <a:rPr lang="ru-RU" dirty="0">
                <a:latin typeface="Consolas" panose="020B0609020204030204" pitchFamily="49" charset="0"/>
              </a:rPr>
              <a:t>технологии - </a:t>
            </a:r>
            <a:r>
              <a:rPr lang="en-US" dirty="0" err="1">
                <a:latin typeface="Consolas" panose="020B0609020204030204" pitchFamily="49" charset="0"/>
              </a:rPr>
              <a:t>WebOnto</a:t>
            </a:r>
            <a:endParaRPr lang="en-US" dirty="0"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3.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Glossary of Bootstrap - </a:t>
            </a:r>
            <a:r>
              <a:rPr lang="en-US" dirty="0" err="1">
                <a:latin typeface="Consolas" panose="020B0609020204030204" pitchFamily="49" charset="0"/>
              </a:rPr>
              <a:t>SkillFactory</a:t>
            </a:r>
            <a:r>
              <a:rPr lang="en-US" dirty="0">
                <a:latin typeface="Consolas" panose="020B0609020204030204" pitchFamily="49" charset="0"/>
              </a:rPr>
              <a:t> Blog</a:t>
            </a: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4.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Итинсон</a:t>
            </a:r>
            <a:r>
              <a:rPr lang="ru-RU" dirty="0">
                <a:latin typeface="Consolas" panose="020B0609020204030204" pitchFamily="49" charset="0"/>
              </a:rPr>
              <a:t> Кристина Сергеевна - Научная статья “</a:t>
            </a:r>
            <a:r>
              <a:rPr lang="en-US" dirty="0">
                <a:latin typeface="Consolas" panose="020B0609020204030204" pitchFamily="49" charset="0"/>
              </a:rPr>
              <a:t>WEB 1.0, WEB 2.0, WEB 3.0: </a:t>
            </a:r>
            <a:r>
              <a:rPr lang="ru-RU" dirty="0">
                <a:latin typeface="Consolas" panose="020B0609020204030204" pitchFamily="49" charset="0"/>
              </a:rPr>
              <a:t>ЭТАПЫ РАЗВИТИЯ ВЕБ-ТЕХНОЛОГИЙ И ИХ ВЛИЯНИЕ НА ОБРАЗОВАНИЕ”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5. Словарь </a:t>
            </a:r>
            <a:r>
              <a:rPr lang="en-US" dirty="0">
                <a:latin typeface="Consolas" panose="020B0609020204030204" pitchFamily="49" charset="0"/>
              </a:rPr>
              <a:t>Academic.ru: Web-</a:t>
            </a:r>
            <a:r>
              <a:rPr lang="ru-RU" dirty="0">
                <a:latin typeface="Consolas" panose="020B0609020204030204" pitchFamily="49" charset="0"/>
              </a:rPr>
              <a:t>технологии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6. Что такое </a:t>
            </a:r>
            <a:r>
              <a:rPr lang="en-US" dirty="0">
                <a:latin typeface="Consolas" panose="020B0609020204030204" pitchFamily="49" charset="0"/>
              </a:rPr>
              <a:t>web-</a:t>
            </a:r>
            <a:r>
              <a:rPr lang="ru-RU" dirty="0">
                <a:latin typeface="Consolas" panose="020B0609020204030204" pitchFamily="49" charset="0"/>
              </a:rPr>
              <a:t>технологии - </a:t>
            </a:r>
            <a:r>
              <a:rPr lang="en-US" dirty="0">
                <a:latin typeface="Consolas" panose="020B0609020204030204" pitchFamily="49" charset="0"/>
              </a:rPr>
              <a:t>IT </a:t>
            </a:r>
            <a:r>
              <a:rPr lang="en-US" dirty="0" err="1">
                <a:latin typeface="Consolas" panose="020B0609020204030204" pitchFamily="49" charset="0"/>
              </a:rPr>
              <a:t>Bukva</a:t>
            </a:r>
            <a:endParaRPr lang="en-US" dirty="0"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7.</a:t>
            </a:r>
            <a:r>
              <a:rPr lang="ru-RU" dirty="0">
                <a:latin typeface="Consolas" panose="020B0609020204030204" pitchFamily="49" charset="0"/>
              </a:rPr>
              <a:t> Зеленко О.В., Валеева Л.Р., Климанов С.Г. - Обзор современных </a:t>
            </a:r>
            <a:r>
              <a:rPr lang="en-US" dirty="0">
                <a:latin typeface="Consolas" panose="020B0609020204030204" pitchFamily="49" charset="0"/>
              </a:rPr>
              <a:t>Web – </a:t>
            </a:r>
            <a:r>
              <a:rPr lang="ru-RU" dirty="0">
                <a:latin typeface="Consolas" panose="020B0609020204030204" pitchFamily="49" charset="0"/>
              </a:rPr>
              <a:t>технологий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8. Что такое </a:t>
            </a:r>
            <a:r>
              <a:rPr lang="en-US" dirty="0">
                <a:latin typeface="Consolas" panose="020B0609020204030204" pitchFamily="49" charset="0"/>
              </a:rPr>
              <a:t>JavaScript - AWS</a:t>
            </a: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9.</a:t>
            </a:r>
            <a:r>
              <a:rPr lang="ru-RU" dirty="0">
                <a:latin typeface="Consolas" panose="020B0609020204030204" pitchFamily="49" charset="0"/>
              </a:rPr>
              <a:t> История </a:t>
            </a:r>
            <a:r>
              <a:rPr lang="en-US" dirty="0">
                <a:latin typeface="Consolas" panose="020B0609020204030204" pitchFamily="49" charset="0"/>
              </a:rPr>
              <a:t>WWW - 1Cloud Blog</a:t>
            </a: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10.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CSS – </a:t>
            </a:r>
            <a:r>
              <a:rPr lang="ru-RU" dirty="0">
                <a:latin typeface="Consolas" panose="020B0609020204030204" pitchFamily="49" charset="0"/>
              </a:rPr>
              <a:t>Документация </a:t>
            </a:r>
            <a:r>
              <a:rPr lang="en-US" dirty="0">
                <a:latin typeface="Consolas" panose="020B0609020204030204" pitchFamily="49" charset="0"/>
              </a:rPr>
              <a:t>IIT Web Lectures</a:t>
            </a:r>
          </a:p>
          <a:p>
            <a:pPr marL="139700" indent="0">
              <a:buNone/>
            </a:pPr>
            <a:r>
              <a:rPr lang="en-US" dirty="0">
                <a:latin typeface="Consolas" panose="020B0609020204030204" pitchFamily="49" charset="0"/>
              </a:rPr>
              <a:t>11.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DeepSeek</a:t>
            </a:r>
            <a:r>
              <a:rPr lang="en-US" dirty="0">
                <a:latin typeface="Consolas" panose="020B0609020204030204" pitchFamily="49" charset="0"/>
              </a:rPr>
              <a:t> - Web-</a:t>
            </a:r>
            <a:r>
              <a:rPr lang="ru-RU" dirty="0">
                <a:latin typeface="Consolas" panose="020B0609020204030204" pitchFamily="49" charset="0"/>
              </a:rPr>
              <a:t>технологии.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12. </a:t>
            </a:r>
            <a:r>
              <a:rPr lang="en-US" dirty="0">
                <a:latin typeface="Consolas" panose="020B0609020204030204" pitchFamily="49" charset="0"/>
              </a:rPr>
              <a:t>ChatGPT – </a:t>
            </a:r>
            <a:r>
              <a:rPr lang="ru-RU" dirty="0">
                <a:latin typeface="Consolas" panose="020B0609020204030204" pitchFamily="49" charset="0"/>
              </a:rPr>
              <a:t>Искусственный интеллект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13</a:t>
            </a:r>
            <a:r>
              <a:rPr lang="en-US" dirty="0">
                <a:latin typeface="Consolas" panose="020B0609020204030204" pitchFamily="49" charset="0"/>
              </a:rPr>
              <a:t>. </a:t>
            </a:r>
            <a:r>
              <a:rPr lang="ru-RU" dirty="0">
                <a:latin typeface="Consolas" panose="020B0609020204030204" pitchFamily="49" charset="0"/>
              </a:rPr>
              <a:t>Документация Mozilla Developer Network (MDN) по Web-технологиям - MDN Web </a:t>
            </a:r>
            <a:r>
              <a:rPr lang="ru-RU" dirty="0" err="1">
                <a:latin typeface="Consolas" panose="020B0609020204030204" pitchFamily="49" charset="0"/>
              </a:rPr>
              <a:t>Docs</a:t>
            </a:r>
            <a:r>
              <a:rPr lang="ru-RU" dirty="0">
                <a:latin typeface="Consolas" panose="020B0609020204030204" pitchFamily="49" charset="0"/>
              </a:rPr>
              <a:t> — официальная документация по HTML, CSS и JavaScript с подробными примерами и теоретическими статьями.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14.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Сайт w3schools - Веб-разработка – w3schools.com – Один из самых популярных онлайн-ресурсов с бесплатными курсами и документацией по HTML, CSS, JavaScript и другим технологиям.</a:t>
            </a:r>
          </a:p>
          <a:p>
            <a:pPr marL="139700" indent="0">
              <a:buNone/>
            </a:pPr>
            <a:r>
              <a:rPr lang="ru-RU" dirty="0">
                <a:latin typeface="Consolas" panose="020B0609020204030204" pitchFamily="49" charset="0"/>
              </a:rPr>
              <a:t>15.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Петя Романов. "Основы веб-разработки" – Это книга от российского автора, описывающая основные принципы и технологии веб-разработки, включая HTML, CSS, JavaScript и серверные технологии.</a:t>
            </a:r>
          </a:p>
          <a:p>
            <a:pPr marL="1397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87610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ПРИЛОЖЕНИЯ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713224" y="499725"/>
            <a:ext cx="1688331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2025</a:t>
            </a:r>
            <a:endParaRPr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64826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/>
          <p:cNvCxnSpPr>
            <a:cxnSpLocks/>
          </p:cNvCxnSpPr>
          <p:nvPr/>
        </p:nvCxnSpPr>
        <p:spPr>
          <a:xfrm>
            <a:off x="998621" y="4815273"/>
            <a:ext cx="72962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50D7C3-BFA0-8E2A-151B-49EE2FF92A8A}"/>
              </a:ext>
            </a:extLst>
          </p:cNvPr>
          <p:cNvSpPr txBox="1"/>
          <p:nvPr/>
        </p:nvSpPr>
        <p:spPr>
          <a:xfrm>
            <a:off x="768699" y="1380525"/>
            <a:ext cx="81039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Репозиторий:</a:t>
            </a:r>
          </a:p>
          <a:p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•	</a:t>
            </a:r>
            <a:r>
              <a:rPr lang="ru-RU" dirty="0">
                <a:solidFill>
                  <a:schemeClr val="accent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ru-RU" b="1" u="sng" dirty="0">
                <a:solidFill>
                  <a:schemeClr val="tx1"/>
                </a:solidFill>
                <a:latin typeface="Consolas" panose="020B0609020204030204" pitchFamily="49" charset="0"/>
              </a:rPr>
              <a:t>Страница сайта на хостинге </a:t>
            </a:r>
            <a:r>
              <a:rPr lang="ru-RU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r>
              <a:rPr lang="ru-RU" b="1" u="sng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Pages</a:t>
            </a:r>
            <a:r>
              <a:rPr lang="ru-RU" b="1" u="sng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•	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https://kursovaya-sigma.vercel.app/</a:t>
            </a:r>
            <a:endParaRPr lang="ru-RU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/>
          <p:cNvGraphicFramePr/>
          <p:nvPr>
            <p:extLst>
              <p:ext uri="{D42A27DB-BD31-4B8C-83A1-F6EECF244321}">
                <p14:modId xmlns:p14="http://schemas.microsoft.com/office/powerpoint/2010/main" val="509332576"/>
              </p:ext>
            </p:extLst>
          </p:nvPr>
        </p:nvGraphicFramePr>
        <p:xfrm>
          <a:off x="829340" y="1662670"/>
          <a:ext cx="7291144" cy="2393649"/>
        </p:xfrm>
        <a:graphic>
          <a:graphicData uri="http://schemas.openxmlformats.org/drawingml/2006/table">
            <a:tbl>
              <a:tblPr>
                <a:noFill/>
                <a:tableStyleId>{5D8DDBBB-0E30-46CC-8B63-1809DD2FCF4F}</a:tableStyleId>
              </a:tblPr>
              <a:tblGrid>
                <a:gridCol w="255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1.Анализ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требований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  <a:sym typeface="Albert Sans"/>
                        </a:rPr>
                        <a:t>На первом этапе проводится сбор информации о будущей системе: </a:t>
                      </a:r>
                      <a:endParaRPr sz="1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67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2.Проектирование и дизайн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На данном этапе разрабатывается структура сайта, создаются макеты </a:t>
                      </a:r>
                      <a:endParaRPr sz="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16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Реализация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Разработка веб-сайта осуществляется с использованием современных технологий: HTML и CSS для оформления, JavaScript — для добавления интерактивности. </a:t>
                      </a:r>
                      <a:endParaRPr sz="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4.Тестирование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Готовая система проходит всестороннюю проверку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29"/>
          <p:cNvSpPr txBox="1"/>
          <p:nvPr/>
        </p:nvSpPr>
        <p:spPr>
          <a:xfrm>
            <a:off x="260497" y="871855"/>
            <a:ext cx="69934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Процесс разработки включает в себя следующие ключевые этапы</a:t>
            </a:r>
            <a:r>
              <a:rPr lang="ru-RU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b="0" dirty="0">
              <a:latin typeface="Syne SemiBold" panose="020B0604020202020204" charset="0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818DD404-10F6-B81F-0FC1-DF287332E0E4}"/>
              </a:ext>
            </a:extLst>
          </p:cNvPr>
          <p:cNvSpPr txBox="1">
            <a:spLocks/>
          </p:cNvSpPr>
          <p:nvPr/>
        </p:nvSpPr>
        <p:spPr>
          <a:xfrm>
            <a:off x="622820" y="393799"/>
            <a:ext cx="7380369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СПАСИБО ЗА ВНИМАНИЕ !!</a:t>
            </a:r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B87AC125-8DEF-24AA-E6D3-C6E196CC6879}"/>
              </a:ext>
            </a:extLst>
          </p:cNvPr>
          <p:cNvSpPr txBox="1">
            <a:spLocks/>
          </p:cNvSpPr>
          <p:nvPr/>
        </p:nvSpPr>
        <p:spPr>
          <a:xfrm>
            <a:off x="713223" y="1325574"/>
            <a:ext cx="4803321" cy="148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Если будут какие то вопросы?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latin typeface="Syne" panose="020B0604020202020204" charset="0"/>
              </a:rPr>
              <a:t>aliverdiyev05@inbox.ru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+994 55 331 11 98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https://github.com/shalbuzz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8" name="Google Shape;303;p42">
            <a:extLst>
              <a:ext uri="{FF2B5EF4-FFF2-40B4-BE49-F238E27FC236}">
                <a16:creationId xmlns:a16="http://schemas.microsoft.com/office/drawing/2014/main" id="{AC0A8162-AA86-99D0-A372-674C87C07044}"/>
              </a:ext>
            </a:extLst>
          </p:cNvPr>
          <p:cNvGrpSpPr/>
          <p:nvPr/>
        </p:nvGrpSpPr>
        <p:grpSpPr>
          <a:xfrm>
            <a:off x="829440" y="3000214"/>
            <a:ext cx="276012" cy="275991"/>
            <a:chOff x="3368074" y="3882537"/>
            <a:chExt cx="215298" cy="215298"/>
          </a:xfrm>
        </p:grpSpPr>
        <p:sp>
          <p:nvSpPr>
            <p:cNvPr id="9" name="Google Shape;304;p42">
              <a:extLst>
                <a:ext uri="{FF2B5EF4-FFF2-40B4-BE49-F238E27FC236}">
                  <a16:creationId xmlns:a16="http://schemas.microsoft.com/office/drawing/2014/main" id="{3DD2D754-AE9C-13DC-C199-E1A9B41BDEA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305;p42">
              <a:extLst>
                <a:ext uri="{FF2B5EF4-FFF2-40B4-BE49-F238E27FC236}">
                  <a16:creationId xmlns:a16="http://schemas.microsoft.com/office/drawing/2014/main" id="{F3155D16-EC4D-910A-0062-2263F1F2F9F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306;p42">
              <a:extLst>
                <a:ext uri="{FF2B5EF4-FFF2-40B4-BE49-F238E27FC236}">
                  <a16:creationId xmlns:a16="http://schemas.microsoft.com/office/drawing/2014/main" id="{98F8EEF9-2283-7D40-2A82-62B2A6EDFF99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307;p42">
            <a:extLst>
              <a:ext uri="{FF2B5EF4-FFF2-40B4-BE49-F238E27FC236}">
                <a16:creationId xmlns:a16="http://schemas.microsoft.com/office/drawing/2014/main" id="{AA7BF821-4E85-97C8-BF4F-AAB4A4AE83F7}"/>
              </a:ext>
            </a:extLst>
          </p:cNvPr>
          <p:cNvGrpSpPr/>
          <p:nvPr/>
        </p:nvGrpSpPr>
        <p:grpSpPr>
          <a:xfrm>
            <a:off x="1567194" y="3000214"/>
            <a:ext cx="266790" cy="238574"/>
            <a:chOff x="3824739" y="3890112"/>
            <a:chExt cx="208105" cy="186110"/>
          </a:xfrm>
        </p:grpSpPr>
        <p:sp>
          <p:nvSpPr>
            <p:cNvPr id="13" name="Google Shape;308;p42">
              <a:extLst>
                <a:ext uri="{FF2B5EF4-FFF2-40B4-BE49-F238E27FC236}">
                  <a16:creationId xmlns:a16="http://schemas.microsoft.com/office/drawing/2014/main" id="{E004F7AE-2E20-94EA-E704-EB780299FF2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309;p42">
              <a:extLst>
                <a:ext uri="{FF2B5EF4-FFF2-40B4-BE49-F238E27FC236}">
                  <a16:creationId xmlns:a16="http://schemas.microsoft.com/office/drawing/2014/main" id="{EFE91B62-9930-A38F-F67E-4F6AA138B6D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310;p42">
              <a:extLst>
                <a:ext uri="{FF2B5EF4-FFF2-40B4-BE49-F238E27FC236}">
                  <a16:creationId xmlns:a16="http://schemas.microsoft.com/office/drawing/2014/main" id="{2537D3F4-C180-6FF3-43B8-A0B33A8BE5B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311;p42">
            <a:extLst>
              <a:ext uri="{FF2B5EF4-FFF2-40B4-BE49-F238E27FC236}">
                <a16:creationId xmlns:a16="http://schemas.microsoft.com/office/drawing/2014/main" id="{A093FC04-B456-BAB7-940F-52E40F9AC8B9}"/>
              </a:ext>
            </a:extLst>
          </p:cNvPr>
          <p:cNvSpPr/>
          <p:nvPr/>
        </p:nvSpPr>
        <p:spPr>
          <a:xfrm>
            <a:off x="2295726" y="3035467"/>
            <a:ext cx="291511" cy="203321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Google Shape;313;p42">
            <a:extLst>
              <a:ext uri="{FF2B5EF4-FFF2-40B4-BE49-F238E27FC236}">
                <a16:creationId xmlns:a16="http://schemas.microsoft.com/office/drawing/2014/main" id="{D0BD2305-6A2F-6449-BA81-5FF5F499D191}"/>
              </a:ext>
            </a:extLst>
          </p:cNvPr>
          <p:cNvSpPr txBox="1"/>
          <p:nvPr/>
        </p:nvSpPr>
        <p:spPr>
          <a:xfrm>
            <a:off x="280163" y="4659264"/>
            <a:ext cx="652102" cy="34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tx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" name="Google Shape;314;p42">
            <a:extLst>
              <a:ext uri="{FF2B5EF4-FFF2-40B4-BE49-F238E27FC236}">
                <a16:creationId xmlns:a16="http://schemas.microsoft.com/office/drawing/2014/main" id="{D7E7F460-8ABC-33E2-AC6A-458820DD21A5}"/>
              </a:ext>
            </a:extLst>
          </p:cNvPr>
          <p:cNvCxnSpPr>
            <a:cxnSpLocks/>
          </p:cNvCxnSpPr>
          <p:nvPr/>
        </p:nvCxnSpPr>
        <p:spPr>
          <a:xfrm>
            <a:off x="897742" y="4850966"/>
            <a:ext cx="79343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19039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12B3E-31F5-B159-9ADE-086B48E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9835C-5A27-59C3-B4AB-9346E8909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algn="just">
              <a:lnSpc>
                <a:spcPct val="150000"/>
              </a:lnSpc>
              <a:buNone/>
            </a:pPr>
            <a:r>
              <a:rPr lang="az-Latn-AZ" sz="16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1.</a:t>
            </a:r>
            <a:r>
              <a:rPr lang="ru-RU" sz="16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1</a:t>
            </a:r>
            <a:r>
              <a:rPr lang="az-Latn-AZ" sz="16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Web-программирование</a:t>
            </a:r>
            <a:endParaRPr lang="ru-RU" sz="1600" b="1" u="sng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Web-разработка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представляет собой активно развивающееся направление программирования, основной задачей которого является создание интерактивных и динамичных интернет-приложений. Языки, используемые в веб-программировании, делятся на два ключевых типа: клиентские и серверные.</a:t>
            </a:r>
            <a:endParaRPr lang="en-US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Клиентские языки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выполняются непосредственно на стороне пользователя, чаще всего в его веб-браузере.</a:t>
            </a: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418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429DA-3598-F47D-3F82-F49E11D8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endParaRPr lang="ru-RU" sz="2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60F15B-2EE5-3E0F-AF91-BA8AE00E5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b="1" i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Серверные языки программирования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в отличие от клиентских, позволяют выполнять сложную логику обработки данных на стороне сервера. При обращении пользователя к веб-странице сервер сначала обрабатывает запрос, выполняя связанный с ним программный код, после чего уже сгенерированный результат отправляется обратно в браузер пользователя в виде HTML-документа.</a:t>
            </a:r>
            <a:endParaRPr lang="en-US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sz="1400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Серверные технологии дают разработчику значительно больше возможностей — они позволяют работать с базами данных, управлять пользовательскими сессиями, обрабатывать формы и выполнять действия, скрытые от пользователя. Результатом работы серверного скрипта может быть документ в формате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PHP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ASP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Perl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SSI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XML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,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DHTML</a:t>
            </a:r>
            <a:r>
              <a:rPr lang="ru-RU" sz="1400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или </a:t>
            </a:r>
            <a:r>
              <a:rPr lang="ru-RU" sz="1400" b="1" i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XHTML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.</a:t>
            </a:r>
          </a:p>
          <a:p>
            <a:pPr marL="152400" indent="0">
              <a:buNone/>
            </a:pPr>
            <a:endParaRPr lang="ru-RU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948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D7AE-D71E-6D3F-20D4-9D6BF35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 и XHTML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49F06-A921-22D8-9ADA-2DC0AF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3688"/>
            <a:ext cx="7704000" cy="3394787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 (</a:t>
            </a:r>
            <a:r>
              <a:rPr lang="ru-RU" sz="1400" b="1" u="sng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HyperText</a:t>
            </a:r>
            <a:r>
              <a:rPr lang="ru-RU" sz="1400" b="1" u="sng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ru-RU" sz="1400" b="1" u="sng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Markup</a:t>
            </a:r>
            <a:r>
              <a:rPr lang="ru-RU" sz="1400" b="1" u="sng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Language)</a:t>
            </a:r>
            <a:r>
              <a:rPr lang="en-US" sz="1400" b="1" u="sng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— это стандартный язык разметки, предназначенный для создания и структурирования документов в интернете.</a:t>
            </a:r>
            <a:endParaRPr lang="en-US" sz="1400" kern="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>
              <a:buNone/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Назначение и функции HTML</a:t>
            </a:r>
            <a:endParaRPr lang="ru-RU" sz="1400" u="sng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 позволяет управлять отображением различных элементов на странице, включая: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Форматирование текста:</a:t>
            </a:r>
            <a:r>
              <a:rPr lang="ru-RU" sz="1400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изменение цвета, шрифта, размера, стиля (жирный, курсив и т. д.);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Выделение и структура</a:t>
            </a:r>
            <a:r>
              <a:rPr lang="ru-RU" sz="14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 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заголовки, абзацы, списки, цитаты, блоки и строки;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Гиперссылки: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переходы между страницами и внутри одного документа;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Формы</a:t>
            </a:r>
            <a:r>
              <a:rPr lang="ru-RU" sz="14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интерфейсы для ввода данных пользователями;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Мультимедиа</a:t>
            </a:r>
            <a:r>
              <a:rPr lang="ru-RU" sz="14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встроенные изображения, видео, аудио и подключаемые внешние объекты;</a:t>
            </a:r>
          </a:p>
          <a:p>
            <a:endParaRPr lang="ru-RU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86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5179-E654-51E4-2B52-C676ED9A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9076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 и XHTML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21D04-ECED-4918-4563-8308BF25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770918"/>
          </a:xfrm>
        </p:spPr>
        <p:txBody>
          <a:bodyPr/>
          <a:lstStyle/>
          <a:p>
            <a:pPr marL="152400" indent="0">
              <a:buNone/>
            </a:pPr>
            <a:r>
              <a:rPr lang="en-US" sz="16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ru-RU" sz="1600" b="1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Основные принципы HTML</a:t>
            </a:r>
            <a:endParaRPr lang="ru-RU" sz="16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HTML-документ состоит из элементов, заключённых в теги. Каждый тег берётся в угловые скобки (&lt; и &gt;), а закрывающий тег дополнительно содержит символ /. Например:</a:t>
            </a:r>
          </a:p>
          <a:p>
            <a:pPr algn="just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&lt;HTML&gt;</a:t>
            </a:r>
            <a:endParaRPr lang="ru-RU" sz="14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&lt;HEAD&gt;</a:t>
            </a:r>
            <a:endParaRPr lang="ru-RU" sz="14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  &lt;TITLE&gt;Заголовок страницы&lt;/TITLE&gt;</a:t>
            </a:r>
            <a:endParaRPr lang="ru-RU" sz="14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 &lt;/HEAD&gt;</a:t>
            </a:r>
            <a:endParaRPr lang="ru-RU" sz="1400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b="1" kern="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&lt;/HTML&gt;</a:t>
            </a:r>
          </a:p>
          <a:p>
            <a:pPr>
              <a:buNone/>
            </a:pPr>
            <a:endParaRPr lang="ru-RU" sz="1400" b="1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algn="ctr">
              <a:buNone/>
            </a:pPr>
            <a:r>
              <a:rPr lang="ru-RU" b="1" u="sng" dirty="0">
                <a:solidFill>
                  <a:schemeClr val="tx1"/>
                </a:solidFill>
                <a:latin typeface="Consolas" panose="020B0609020204030204" pitchFamily="49" charset="0"/>
              </a:rPr>
              <a:t>XHTML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— это расширение HTML с более строгими правилами 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синтаксиса.Отличия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: все теги   обязательно закрываются, используются только строчные буквы, строгая обработка 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ошибок.XHTML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делает код более чистым и понятным, улучшает совместимость 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33117384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069B2-09C4-C05E-E7E9-1FD643C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 и XHTML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FCB72E-F209-2645-F1C0-A5CF843F7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004" y="1205119"/>
            <a:ext cx="8161996" cy="3416400"/>
          </a:xfrm>
        </p:spPr>
        <p:txBody>
          <a:bodyPr/>
          <a:lstStyle/>
          <a:p>
            <a:pPr indent="457200" algn="ctr">
              <a:lnSpc>
                <a:spcPct val="150000"/>
              </a:lnSpc>
              <a:buNone/>
            </a:pPr>
            <a:r>
              <a:rPr lang="ru-RU" sz="140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Также, элементы разметки могут иметь атрибуты, задающие их свойства (например, размер шрифта, цвет, расположение). Атрибуты задаются в начале тега.</a:t>
            </a:r>
            <a:endParaRPr lang="en-US" sz="1400" dirty="0"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 algn="ctr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&lt;a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href</a:t>
            </a: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=«http://www.google.com»&gt; Go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to</a:t>
            </a: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Website</a:t>
            </a:r>
            <a:r>
              <a:rPr lang="ru-RU" sz="1400" b="1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!&lt;/a&gt;</a:t>
            </a:r>
            <a:endParaRPr lang="en-US" sz="1400" b="1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 algn="ctr">
              <a:lnSpc>
                <a:spcPct val="150000"/>
              </a:lnSpc>
              <a:buNone/>
            </a:pPr>
            <a:endParaRPr lang="en-US" sz="1400" b="1" dirty="0">
              <a:solidFill>
                <a:schemeClr val="tx2"/>
              </a:solidFill>
              <a:effectLst/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pPr indent="457200" algn="ctr">
              <a:lnSpc>
                <a:spcPct val="150000"/>
              </a:lnSpc>
              <a:buNone/>
            </a:pP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Любой HTML‑документ должен начинаться и заканчиваться тегами &lt;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 и &lt;/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&gt;. Внутри них обязательно располагаются секции &lt;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head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&gt;…&lt;/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head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 (для метаданных и связки стилей/скриптов) и &lt;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body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&gt;…&lt;/</a:t>
            </a:r>
            <a:r>
              <a:rPr lang="ru-RU" sz="1400" kern="0" dirty="0" err="1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body</a:t>
            </a:r>
            <a:r>
              <a:rPr lang="ru-RU" sz="1400" kern="0" dirty="0">
                <a:effectLst/>
                <a:latin typeface="Consolas" panose="020B0609020204030204" pitchFamily="49" charset="0"/>
                <a:ea typeface="MS Mincho" panose="02020609040205080304" pitchFamily="49" charset="-128"/>
              </a:rPr>
              <a:t>&gt; — сам контент страницы. </a:t>
            </a:r>
            <a:endParaRPr lang="en-US" sz="1100" b="1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6747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3697</Words>
  <Application>Microsoft Office PowerPoint</Application>
  <PresentationFormat>Экран (16:9)</PresentationFormat>
  <Paragraphs>286</Paragraphs>
  <Slides>40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3" baseType="lpstr">
      <vt:lpstr>Wingdings</vt:lpstr>
      <vt:lpstr>Arial</vt:lpstr>
      <vt:lpstr>Times New Roman</vt:lpstr>
      <vt:lpstr>Syne SemiBold</vt:lpstr>
      <vt:lpstr>Syne Medium</vt:lpstr>
      <vt:lpstr>Arial Black</vt:lpstr>
      <vt:lpstr>Symbol</vt:lpstr>
      <vt:lpstr>Consolas</vt:lpstr>
      <vt:lpstr>Aharoni</vt:lpstr>
      <vt:lpstr>Syne</vt:lpstr>
      <vt:lpstr>Nunito Light</vt:lpstr>
      <vt:lpstr>Albert Sans</vt:lpstr>
      <vt:lpstr>Tech Startup by Slidesgo</vt:lpstr>
      <vt:lpstr>Презентация PowerPoint</vt:lpstr>
      <vt:lpstr>План</vt:lpstr>
      <vt:lpstr>  ВВЕДЕНИЕ</vt:lpstr>
      <vt:lpstr>ВВЕДЕНИЕ</vt:lpstr>
      <vt:lpstr>ТЕОРЕТИЧЕСКАЯ ЧАСТЬ </vt:lpstr>
      <vt:lpstr>ТЕОРЕТИЧЕСКАЯ ЧАСТЬ</vt:lpstr>
      <vt:lpstr>HTML и XHTML </vt:lpstr>
      <vt:lpstr>HTML и XHTML</vt:lpstr>
      <vt:lpstr>HTML и XHTML</vt:lpstr>
      <vt:lpstr>Каскадные таблицы стилей</vt:lpstr>
      <vt:lpstr>Каскадные таблицы стилей</vt:lpstr>
      <vt:lpstr>Каскадные таблицы стилей</vt:lpstr>
      <vt:lpstr>JavaScript</vt:lpstr>
      <vt:lpstr>Bootstrap</vt:lpstr>
      <vt:lpstr>Bootstrap</vt:lpstr>
      <vt:lpstr>Swiper.js</vt:lpstr>
      <vt:lpstr>Toastify.js</vt:lpstr>
      <vt:lpstr>ПРАКТИЧЕСКАЯ ЧАСТЬ</vt:lpstr>
      <vt:lpstr>ПРАКТИЧЕСКАЯ ЧАСТЬ</vt:lpstr>
      <vt:lpstr>ПРАКТИЧЕСКАЯ ЧАСТЬ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Презентация PowerPoint</vt:lpstr>
      <vt:lpstr>Верстка HTML страницы</vt:lpstr>
      <vt:lpstr>Использование CSS в проекте </vt:lpstr>
      <vt:lpstr>Использование JavaScript в проекте</vt:lpstr>
      <vt:lpstr>Использование JavaScript в проекте</vt:lpstr>
      <vt:lpstr>Использование JavaScript в проекте</vt:lpstr>
      <vt:lpstr>Использование JavaScript в проекте</vt:lpstr>
      <vt:lpstr>Использование JavaScript в проекте</vt:lpstr>
      <vt:lpstr>РЕЗУЛЬТАТ</vt:lpstr>
      <vt:lpstr>Заключение</vt:lpstr>
      <vt:lpstr>ЛИТЕРАТУРА </vt:lpstr>
      <vt:lpstr>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𝚂𝚑𝚊𝚕𝚋𝚞𝚣 𝙰𝚕𝚒𝚟𝚎𝚛𝚍𝚒𝚢𝚎𝚟</dc:creator>
  <cp:lastModifiedBy>𝚂𝚑𝚊𝚕𝚋𝚞𝚣 𝙰𝚕𝚒𝚟𝚎𝚛𝚍𝚒𝚢𝚎𝚟</cp:lastModifiedBy>
  <cp:revision>7</cp:revision>
  <dcterms:modified xsi:type="dcterms:W3CDTF">2025-04-27T15:59:39Z</dcterms:modified>
</cp:coreProperties>
</file>